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0" r:id="rId3"/>
    <p:sldId id="259" r:id="rId4"/>
  </p:sldIdLst>
  <p:sldSz cx="10439400" cy="7559675"/>
  <p:notesSz cx="6745288" cy="9882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A794"/>
    <a:srgbClr val="F9EFE1"/>
    <a:srgbClr val="CEBDAA"/>
    <a:srgbClr val="DCCCB9"/>
    <a:srgbClr val="EAD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>
        <p:scale>
          <a:sx n="180" d="100"/>
          <a:sy n="180" d="100"/>
        </p:scale>
        <p:origin x="-1920" y="-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1237197"/>
            <a:ext cx="8873490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3970580"/>
            <a:ext cx="782955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5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60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402483"/>
            <a:ext cx="2250996" cy="6406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402483"/>
            <a:ext cx="6622494" cy="64064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40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46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1884671"/>
            <a:ext cx="9003983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5059035"/>
            <a:ext cx="9003983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22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2012414"/>
            <a:ext cx="4436745" cy="479654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2012414"/>
            <a:ext cx="4436745" cy="479654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10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402484"/>
            <a:ext cx="9003983" cy="14611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1853171"/>
            <a:ext cx="44163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2761381"/>
            <a:ext cx="4416355" cy="40615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1853171"/>
            <a:ext cx="443810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2761381"/>
            <a:ext cx="4438105" cy="40615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53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16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32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1088455"/>
            <a:ext cx="528494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95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503978"/>
            <a:ext cx="336697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1088455"/>
            <a:ext cx="528494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2267902"/>
            <a:ext cx="336697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21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402484"/>
            <a:ext cx="9003983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2012414"/>
            <a:ext cx="9003983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0E7CC-38BF-4620-B8E3-ED18F8C42565}" type="datetimeFigureOut">
              <a:rPr lang="fr-FR" smtClean="0"/>
              <a:t>27/07/2022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7006700"/>
            <a:ext cx="352329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7006700"/>
            <a:ext cx="234886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7A3D-DDF3-4649-9302-4F6FEE038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22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863" y="431106"/>
            <a:ext cx="5283345" cy="6962892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444732" y="1135267"/>
            <a:ext cx="158919" cy="158919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6" name="ZoneTexte 5"/>
          <p:cNvSpPr txBox="1"/>
          <p:nvPr/>
        </p:nvSpPr>
        <p:spPr>
          <a:xfrm>
            <a:off x="603652" y="1096020"/>
            <a:ext cx="1164101" cy="8939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303"/>
              </a:spcBef>
            </a:pPr>
            <a:r>
              <a:rPr lang="fr-FR" sz="1014" dirty="0">
                <a:latin typeface="Century Gothic" panose="020B0502020202020204" pitchFamily="34" charset="0"/>
              </a:rPr>
              <a:t>Coordonnateur</a:t>
            </a:r>
          </a:p>
          <a:p>
            <a:pPr>
              <a:spcBef>
                <a:spcPts val="1303"/>
              </a:spcBef>
            </a:pPr>
            <a:r>
              <a:rPr lang="fr-FR" sz="1014" dirty="0">
                <a:latin typeface="Century Gothic" panose="020B0502020202020204" pitchFamily="34" charset="0"/>
              </a:rPr>
              <a:t>Constitutif</a:t>
            </a:r>
          </a:p>
          <a:p>
            <a:pPr>
              <a:spcBef>
                <a:spcPts val="1303"/>
              </a:spcBef>
            </a:pPr>
            <a:r>
              <a:rPr lang="fr-FR" sz="1014" dirty="0">
                <a:latin typeface="Century Gothic" panose="020B0502020202020204" pitchFamily="34" charset="0"/>
              </a:rPr>
              <a:t>Compétences</a:t>
            </a:r>
          </a:p>
        </p:txBody>
      </p:sp>
      <p:sp>
        <p:nvSpPr>
          <p:cNvPr id="7" name="Ellipse 6"/>
          <p:cNvSpPr/>
          <p:nvPr/>
        </p:nvSpPr>
        <p:spPr>
          <a:xfrm>
            <a:off x="444732" y="1450409"/>
            <a:ext cx="158919" cy="15891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8" name="Ellipse 7"/>
          <p:cNvSpPr/>
          <p:nvPr/>
        </p:nvSpPr>
        <p:spPr>
          <a:xfrm>
            <a:off x="444732" y="1772731"/>
            <a:ext cx="158919" cy="15891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9" name="Ellipse 8"/>
          <p:cNvSpPr/>
          <p:nvPr/>
        </p:nvSpPr>
        <p:spPr>
          <a:xfrm>
            <a:off x="5663325" y="61925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0" name="Ellipse 9"/>
          <p:cNvSpPr/>
          <p:nvPr/>
        </p:nvSpPr>
        <p:spPr>
          <a:xfrm>
            <a:off x="4203788" y="245586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1" name="Ellipse 10"/>
          <p:cNvSpPr/>
          <p:nvPr/>
        </p:nvSpPr>
        <p:spPr>
          <a:xfrm>
            <a:off x="3775176" y="257749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2" name="Ellipse 11"/>
          <p:cNvSpPr/>
          <p:nvPr/>
        </p:nvSpPr>
        <p:spPr>
          <a:xfrm>
            <a:off x="6892179" y="178867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3" name="Ellipse 12"/>
          <p:cNvSpPr/>
          <p:nvPr/>
        </p:nvSpPr>
        <p:spPr>
          <a:xfrm>
            <a:off x="7537211" y="179629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4" name="Ellipse 13"/>
          <p:cNvSpPr/>
          <p:nvPr/>
        </p:nvSpPr>
        <p:spPr>
          <a:xfrm>
            <a:off x="6451806" y="357631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5" name="Ellipse 14"/>
          <p:cNvSpPr/>
          <p:nvPr/>
        </p:nvSpPr>
        <p:spPr>
          <a:xfrm>
            <a:off x="3806491" y="223016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6" name="Ellipse 15"/>
          <p:cNvSpPr/>
          <p:nvPr/>
        </p:nvSpPr>
        <p:spPr>
          <a:xfrm>
            <a:off x="4899521" y="138408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7" name="Ellipse 16"/>
          <p:cNvSpPr/>
          <p:nvPr/>
        </p:nvSpPr>
        <p:spPr>
          <a:xfrm>
            <a:off x="6702893" y="494745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8" name="Ellipse 17"/>
          <p:cNvSpPr/>
          <p:nvPr/>
        </p:nvSpPr>
        <p:spPr>
          <a:xfrm>
            <a:off x="7600509" y="459324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9" name="Ellipse 18"/>
          <p:cNvSpPr/>
          <p:nvPr/>
        </p:nvSpPr>
        <p:spPr>
          <a:xfrm>
            <a:off x="5743118" y="364100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0" name="Ellipse 19"/>
          <p:cNvSpPr/>
          <p:nvPr/>
        </p:nvSpPr>
        <p:spPr>
          <a:xfrm>
            <a:off x="4124328" y="396375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1" name="Ellipse 20"/>
          <p:cNvSpPr/>
          <p:nvPr/>
        </p:nvSpPr>
        <p:spPr>
          <a:xfrm>
            <a:off x="5018099" y="480300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2" name="Ellipse 21"/>
          <p:cNvSpPr/>
          <p:nvPr/>
        </p:nvSpPr>
        <p:spPr>
          <a:xfrm>
            <a:off x="6238349" y="366121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3" name="Ellipse 22"/>
          <p:cNvSpPr/>
          <p:nvPr/>
        </p:nvSpPr>
        <p:spPr>
          <a:xfrm>
            <a:off x="6084780" y="488258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" name="ZoneTexte 1"/>
          <p:cNvSpPr txBox="1"/>
          <p:nvPr/>
        </p:nvSpPr>
        <p:spPr>
          <a:xfrm>
            <a:off x="4784080" y="2230164"/>
            <a:ext cx="468040" cy="17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Vendôme</a:t>
            </a:r>
          </a:p>
        </p:txBody>
      </p:sp>
      <p:sp>
        <p:nvSpPr>
          <p:cNvPr id="24" name="Ellipse 23"/>
          <p:cNvSpPr/>
          <p:nvPr/>
        </p:nvSpPr>
        <p:spPr>
          <a:xfrm>
            <a:off x="4918501" y="235794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5" name="Ellipse 24"/>
          <p:cNvSpPr/>
          <p:nvPr/>
        </p:nvSpPr>
        <p:spPr>
          <a:xfrm>
            <a:off x="7221175" y="337056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6" name="Ellipse 25"/>
          <p:cNvSpPr/>
          <p:nvPr/>
        </p:nvSpPr>
        <p:spPr>
          <a:xfrm>
            <a:off x="6797631" y="380697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7" name="Ellipse 26"/>
          <p:cNvSpPr/>
          <p:nvPr/>
        </p:nvSpPr>
        <p:spPr>
          <a:xfrm>
            <a:off x="5234580" y="221819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8" name="Ellipse 27"/>
          <p:cNvSpPr/>
          <p:nvPr/>
        </p:nvSpPr>
        <p:spPr>
          <a:xfrm>
            <a:off x="4598370" y="256487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9" name="Ellipse 28"/>
          <p:cNvSpPr/>
          <p:nvPr/>
        </p:nvSpPr>
        <p:spPr>
          <a:xfrm>
            <a:off x="6513933" y="262354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0" name="ZoneTexte 29"/>
          <p:cNvSpPr txBox="1"/>
          <p:nvPr/>
        </p:nvSpPr>
        <p:spPr>
          <a:xfrm>
            <a:off x="6125354" y="2895970"/>
            <a:ext cx="831196" cy="1703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07" dirty="0"/>
              <a:t>Villefranche-sur-Saône</a:t>
            </a:r>
          </a:p>
        </p:txBody>
      </p:sp>
      <p:sp>
        <p:nvSpPr>
          <p:cNvPr id="31" name="Ellipse 30"/>
          <p:cNvSpPr/>
          <p:nvPr/>
        </p:nvSpPr>
        <p:spPr>
          <a:xfrm>
            <a:off x="6546482" y="303024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2" name="Ellipse 31"/>
          <p:cNvSpPr/>
          <p:nvPr/>
        </p:nvSpPr>
        <p:spPr>
          <a:xfrm>
            <a:off x="6971639" y="271819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3" name="Ellipse 32"/>
          <p:cNvSpPr/>
          <p:nvPr/>
        </p:nvSpPr>
        <p:spPr>
          <a:xfrm>
            <a:off x="7214127" y="230259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4" name="Ellipse 33"/>
          <p:cNvSpPr/>
          <p:nvPr/>
        </p:nvSpPr>
        <p:spPr>
          <a:xfrm>
            <a:off x="2632247" y="188960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5" name="ZoneTexte 34"/>
          <p:cNvSpPr txBox="1"/>
          <p:nvPr/>
        </p:nvSpPr>
        <p:spPr>
          <a:xfrm>
            <a:off x="2562934" y="1776208"/>
            <a:ext cx="394951" cy="17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Brest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7314996" y="2468542"/>
            <a:ext cx="444432" cy="25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Mulhouse</a:t>
            </a:r>
          </a:p>
        </p:txBody>
      </p:sp>
      <p:sp>
        <p:nvSpPr>
          <p:cNvPr id="37" name="Ellipse 36"/>
          <p:cNvSpPr/>
          <p:nvPr/>
        </p:nvSpPr>
        <p:spPr>
          <a:xfrm>
            <a:off x="7419121" y="235676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8" name="Ellipse 37"/>
          <p:cNvSpPr/>
          <p:nvPr/>
        </p:nvSpPr>
        <p:spPr>
          <a:xfrm>
            <a:off x="4598370" y="310166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9" name="Ellipse 38"/>
          <p:cNvSpPr/>
          <p:nvPr/>
        </p:nvSpPr>
        <p:spPr>
          <a:xfrm>
            <a:off x="6291235" y="473398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0" name="Ellipse 39"/>
          <p:cNvSpPr/>
          <p:nvPr/>
        </p:nvSpPr>
        <p:spPr>
          <a:xfrm>
            <a:off x="7450653" y="470979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1" name="ZoneTexte 40"/>
          <p:cNvSpPr txBox="1"/>
          <p:nvPr/>
        </p:nvSpPr>
        <p:spPr>
          <a:xfrm>
            <a:off x="7391566" y="4850494"/>
            <a:ext cx="490642" cy="17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Cannes</a:t>
            </a:r>
          </a:p>
        </p:txBody>
      </p:sp>
      <p:sp>
        <p:nvSpPr>
          <p:cNvPr id="42" name="Ellipse 41"/>
          <p:cNvSpPr/>
          <p:nvPr/>
        </p:nvSpPr>
        <p:spPr>
          <a:xfrm>
            <a:off x="4524707" y="224167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3" name="Ellipse 42"/>
          <p:cNvSpPr/>
          <p:nvPr/>
        </p:nvSpPr>
        <p:spPr>
          <a:xfrm>
            <a:off x="4365788" y="154300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4" name="Ellipse 43"/>
          <p:cNvSpPr/>
          <p:nvPr/>
        </p:nvSpPr>
        <p:spPr>
          <a:xfrm>
            <a:off x="4254957" y="324450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5" name="Ellipse 44"/>
          <p:cNvSpPr/>
          <p:nvPr/>
        </p:nvSpPr>
        <p:spPr>
          <a:xfrm>
            <a:off x="2833695" y="169776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6" name="Ellipse 45"/>
          <p:cNvSpPr/>
          <p:nvPr/>
        </p:nvSpPr>
        <p:spPr>
          <a:xfrm>
            <a:off x="3324758" y="239453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7" name="ZoneTexte 46"/>
          <p:cNvSpPr txBox="1"/>
          <p:nvPr/>
        </p:nvSpPr>
        <p:spPr>
          <a:xfrm>
            <a:off x="3012160" y="2239911"/>
            <a:ext cx="504572" cy="17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Lorient</a:t>
            </a:r>
          </a:p>
        </p:txBody>
      </p:sp>
      <p:sp>
        <p:nvSpPr>
          <p:cNvPr id="48" name="Ellipse 47"/>
          <p:cNvSpPr/>
          <p:nvPr/>
        </p:nvSpPr>
        <p:spPr>
          <a:xfrm>
            <a:off x="3119764" y="237273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9" name="Ellipse 48"/>
          <p:cNvSpPr/>
          <p:nvPr/>
        </p:nvSpPr>
        <p:spPr>
          <a:xfrm>
            <a:off x="6005321" y="150545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50" name="ZoneTexte 49"/>
          <p:cNvSpPr txBox="1"/>
          <p:nvPr/>
        </p:nvSpPr>
        <p:spPr>
          <a:xfrm>
            <a:off x="5938475" y="1391108"/>
            <a:ext cx="299874" cy="2484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07" dirty="0"/>
              <a:t>Reims</a:t>
            </a:r>
          </a:p>
        </p:txBody>
      </p:sp>
      <p:sp>
        <p:nvSpPr>
          <p:cNvPr id="51" name="Ellipse 50"/>
          <p:cNvSpPr/>
          <p:nvPr/>
        </p:nvSpPr>
        <p:spPr>
          <a:xfrm>
            <a:off x="5406763" y="42149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52" name="ZoneTexte 51"/>
          <p:cNvSpPr txBox="1"/>
          <p:nvPr/>
        </p:nvSpPr>
        <p:spPr>
          <a:xfrm>
            <a:off x="5257227" y="301680"/>
            <a:ext cx="537464" cy="17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Dunkerque</a:t>
            </a:r>
          </a:p>
        </p:txBody>
      </p:sp>
      <p:sp>
        <p:nvSpPr>
          <p:cNvPr id="53" name="Ellipse 52"/>
          <p:cNvSpPr/>
          <p:nvPr/>
        </p:nvSpPr>
        <p:spPr>
          <a:xfrm>
            <a:off x="5928688" y="85971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55" name="ZoneTexte 54"/>
          <p:cNvSpPr txBox="1"/>
          <p:nvPr/>
        </p:nvSpPr>
        <p:spPr>
          <a:xfrm>
            <a:off x="5794690" y="723989"/>
            <a:ext cx="576003" cy="17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Valencienne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5324418" y="1233643"/>
            <a:ext cx="698165" cy="25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Clermont de l’Oise</a:t>
            </a:r>
          </a:p>
        </p:txBody>
      </p:sp>
      <p:sp>
        <p:nvSpPr>
          <p:cNvPr id="57" name="Ellipse 56"/>
          <p:cNvSpPr/>
          <p:nvPr/>
        </p:nvSpPr>
        <p:spPr>
          <a:xfrm>
            <a:off x="5568120" y="135294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58" name="ZoneTexte 57"/>
          <p:cNvSpPr txBox="1"/>
          <p:nvPr/>
        </p:nvSpPr>
        <p:spPr>
          <a:xfrm>
            <a:off x="4989790" y="416026"/>
            <a:ext cx="480652" cy="25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3" dirty="0"/>
              <a:t>Boulogne sur Mer</a:t>
            </a:r>
          </a:p>
        </p:txBody>
      </p:sp>
      <p:sp>
        <p:nvSpPr>
          <p:cNvPr id="59" name="Ellipse 58"/>
          <p:cNvSpPr/>
          <p:nvPr/>
        </p:nvSpPr>
        <p:spPr>
          <a:xfrm>
            <a:off x="5140031" y="61300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60" name="Ellipse 59"/>
          <p:cNvSpPr/>
          <p:nvPr/>
        </p:nvSpPr>
        <p:spPr>
          <a:xfrm>
            <a:off x="5406763" y="99995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61" name="Ellipse 60"/>
          <p:cNvSpPr/>
          <p:nvPr/>
        </p:nvSpPr>
        <p:spPr>
          <a:xfrm>
            <a:off x="4544783" y="131673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62" name="ZoneTexte 61"/>
          <p:cNvSpPr txBox="1"/>
          <p:nvPr/>
        </p:nvSpPr>
        <p:spPr>
          <a:xfrm>
            <a:off x="4297395" y="1129552"/>
            <a:ext cx="383351" cy="25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3" dirty="0"/>
              <a:t>Le Havre</a:t>
            </a:r>
          </a:p>
        </p:txBody>
      </p:sp>
      <p:sp>
        <p:nvSpPr>
          <p:cNvPr id="63" name="Ellipse 62"/>
          <p:cNvSpPr/>
          <p:nvPr/>
        </p:nvSpPr>
        <p:spPr>
          <a:xfrm>
            <a:off x="4519550" y="366121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64" name="Ellipse 63"/>
          <p:cNvSpPr/>
          <p:nvPr/>
        </p:nvSpPr>
        <p:spPr>
          <a:xfrm>
            <a:off x="3965410" y="324265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65" name="Ellipse 64"/>
          <p:cNvSpPr/>
          <p:nvPr/>
        </p:nvSpPr>
        <p:spPr>
          <a:xfrm>
            <a:off x="4918501" y="341467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66" name="Ellipse 65"/>
          <p:cNvSpPr/>
          <p:nvPr/>
        </p:nvSpPr>
        <p:spPr>
          <a:xfrm>
            <a:off x="5654233" y="545209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68" name="Ellipse 67"/>
          <p:cNvSpPr/>
          <p:nvPr/>
        </p:nvSpPr>
        <p:spPr>
          <a:xfrm>
            <a:off x="4239485" y="503094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69" name="Ellipse 68"/>
          <p:cNvSpPr/>
          <p:nvPr/>
        </p:nvSpPr>
        <p:spPr>
          <a:xfrm>
            <a:off x="3695716" y="488867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70" name="ZoneTexte 69"/>
          <p:cNvSpPr txBox="1"/>
          <p:nvPr/>
        </p:nvSpPr>
        <p:spPr>
          <a:xfrm>
            <a:off x="3536338" y="4750543"/>
            <a:ext cx="636593" cy="1799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St Jean-de-</a:t>
            </a:r>
            <a:r>
              <a:rPr lang="fr-FR" sz="543" dirty="0" err="1"/>
              <a:t>Luz</a:t>
            </a:r>
            <a:endParaRPr lang="fr-FR" sz="543" dirty="0"/>
          </a:p>
        </p:txBody>
      </p:sp>
      <p:sp>
        <p:nvSpPr>
          <p:cNvPr id="71" name="Ellipse 70"/>
          <p:cNvSpPr/>
          <p:nvPr/>
        </p:nvSpPr>
        <p:spPr>
          <a:xfrm>
            <a:off x="7091627" y="502025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72" name="Ellipse 71"/>
          <p:cNvSpPr/>
          <p:nvPr/>
        </p:nvSpPr>
        <p:spPr>
          <a:xfrm>
            <a:off x="6370694" y="329110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74" name="ZoneTexte 73"/>
          <p:cNvSpPr txBox="1"/>
          <p:nvPr/>
        </p:nvSpPr>
        <p:spPr>
          <a:xfrm>
            <a:off x="6315784" y="3405178"/>
            <a:ext cx="328060" cy="25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 err="1"/>
              <a:t>Bront</a:t>
            </a:r>
            <a:endParaRPr lang="fr-FR" sz="543" dirty="0"/>
          </a:p>
        </p:txBody>
      </p:sp>
      <p:sp>
        <p:nvSpPr>
          <p:cNvPr id="75" name="Ellipse 74"/>
          <p:cNvSpPr/>
          <p:nvPr/>
        </p:nvSpPr>
        <p:spPr>
          <a:xfrm>
            <a:off x="6877090" y="361045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76" name="ZoneTexte 75"/>
          <p:cNvSpPr txBox="1"/>
          <p:nvPr/>
        </p:nvSpPr>
        <p:spPr>
          <a:xfrm>
            <a:off x="2742527" y="1584928"/>
            <a:ext cx="409006" cy="17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Roscoff</a:t>
            </a:r>
          </a:p>
        </p:txBody>
      </p:sp>
      <p:sp>
        <p:nvSpPr>
          <p:cNvPr id="77" name="Ellipse 76"/>
          <p:cNvSpPr/>
          <p:nvPr/>
        </p:nvSpPr>
        <p:spPr>
          <a:xfrm>
            <a:off x="7416805" y="203317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78" name="Ellipse 77"/>
          <p:cNvSpPr/>
          <p:nvPr/>
        </p:nvSpPr>
        <p:spPr>
          <a:xfrm>
            <a:off x="5574774" y="57914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79" name="ZoneTexte 78"/>
          <p:cNvSpPr txBox="1"/>
          <p:nvPr/>
        </p:nvSpPr>
        <p:spPr>
          <a:xfrm>
            <a:off x="5439678" y="459201"/>
            <a:ext cx="667263" cy="25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Villeneuve d’Ascq</a:t>
            </a:r>
          </a:p>
        </p:txBody>
      </p:sp>
      <p:sp>
        <p:nvSpPr>
          <p:cNvPr id="80" name="Ellipse 79"/>
          <p:cNvSpPr/>
          <p:nvPr/>
        </p:nvSpPr>
        <p:spPr>
          <a:xfrm>
            <a:off x="6686483" y="481344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81" name="ZoneTexte 80"/>
          <p:cNvSpPr txBox="1"/>
          <p:nvPr/>
        </p:nvSpPr>
        <p:spPr>
          <a:xfrm>
            <a:off x="6566798" y="4701576"/>
            <a:ext cx="358961" cy="25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/>
              <a:t>Pertuis</a:t>
            </a:r>
          </a:p>
        </p:txBody>
      </p:sp>
      <p:sp>
        <p:nvSpPr>
          <p:cNvPr id="82" name="Ellipse 81"/>
          <p:cNvSpPr/>
          <p:nvPr/>
        </p:nvSpPr>
        <p:spPr>
          <a:xfrm>
            <a:off x="6467023" y="461787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83" name="Ellipse 82"/>
          <p:cNvSpPr/>
          <p:nvPr/>
        </p:nvSpPr>
        <p:spPr>
          <a:xfrm>
            <a:off x="2853241" y="706946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84" name="Ellipse 83"/>
          <p:cNvSpPr/>
          <p:nvPr/>
        </p:nvSpPr>
        <p:spPr>
          <a:xfrm>
            <a:off x="2992614" y="675238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85" name="ZoneTexte 84"/>
          <p:cNvSpPr txBox="1"/>
          <p:nvPr/>
        </p:nvSpPr>
        <p:spPr>
          <a:xfrm>
            <a:off x="2858370" y="6640462"/>
            <a:ext cx="476072" cy="2259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34" dirty="0"/>
              <a:t>Pointe-à-Pitre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7075666" y="6507604"/>
            <a:ext cx="491047" cy="2148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98" dirty="0"/>
              <a:t>Saint Laurent du Maroni</a:t>
            </a:r>
          </a:p>
        </p:txBody>
      </p:sp>
      <p:sp>
        <p:nvSpPr>
          <p:cNvPr id="87" name="Ellipse 86"/>
          <p:cNvSpPr/>
          <p:nvPr/>
        </p:nvSpPr>
        <p:spPr>
          <a:xfrm>
            <a:off x="7250546" y="667292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88" name="Ellipse 87"/>
          <p:cNvSpPr/>
          <p:nvPr/>
        </p:nvSpPr>
        <p:spPr>
          <a:xfrm>
            <a:off x="7482716" y="684296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89" name="Ellipse 88"/>
          <p:cNvSpPr/>
          <p:nvPr/>
        </p:nvSpPr>
        <p:spPr>
          <a:xfrm>
            <a:off x="6487338" y="698724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90" name="Ellipse 89"/>
          <p:cNvSpPr/>
          <p:nvPr/>
        </p:nvSpPr>
        <p:spPr>
          <a:xfrm>
            <a:off x="4544783" y="684296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91" name="Ellipse 90"/>
          <p:cNvSpPr/>
          <p:nvPr/>
        </p:nvSpPr>
        <p:spPr>
          <a:xfrm>
            <a:off x="5412638" y="677516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93" name="Ellipse 92"/>
          <p:cNvSpPr/>
          <p:nvPr/>
        </p:nvSpPr>
        <p:spPr>
          <a:xfrm>
            <a:off x="5470442" y="709150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92" name="Ellipse 91"/>
          <p:cNvSpPr/>
          <p:nvPr/>
        </p:nvSpPr>
        <p:spPr>
          <a:xfrm>
            <a:off x="3570229" y="495463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94" name="ZoneTexte 93"/>
          <p:cNvSpPr txBox="1"/>
          <p:nvPr/>
        </p:nvSpPr>
        <p:spPr>
          <a:xfrm>
            <a:off x="3413952" y="5068642"/>
            <a:ext cx="440684" cy="1743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543" dirty="0" smtClean="0"/>
              <a:t>Hendaye</a:t>
            </a:r>
            <a:endParaRPr lang="fr-FR" sz="543" dirty="0"/>
          </a:p>
        </p:txBody>
      </p:sp>
      <p:sp>
        <p:nvSpPr>
          <p:cNvPr id="4" name="ZoneTexte 3"/>
          <p:cNvSpPr txBox="1"/>
          <p:nvPr/>
        </p:nvSpPr>
        <p:spPr>
          <a:xfrm>
            <a:off x="382144" y="298606"/>
            <a:ext cx="4031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entury Gothic" panose="020B0502020202020204" pitchFamily="34" charset="0"/>
              </a:rPr>
              <a:t>Nom du CRMR :</a:t>
            </a:r>
          </a:p>
          <a:p>
            <a:endParaRPr lang="fr-FR" sz="1200" dirty="0">
              <a:latin typeface="Century Gothic" panose="020B0502020202020204" pitchFamily="34" charset="0"/>
            </a:endParaRPr>
          </a:p>
          <a:p>
            <a:r>
              <a:rPr lang="fr-FR" sz="1200" dirty="0" smtClean="0">
                <a:latin typeface="Century Gothic" panose="020B0502020202020204" pitchFamily="34" charset="0"/>
              </a:rPr>
              <a:t>Filière :</a:t>
            </a:r>
            <a:endParaRPr lang="fr-FR" sz="1200" dirty="0">
              <a:latin typeface="Century Gothic" panose="020B0502020202020204" pitchFamily="34" charset="0"/>
            </a:endParaRPr>
          </a:p>
        </p:txBody>
      </p:sp>
      <p:pic>
        <p:nvPicPr>
          <p:cNvPr id="54" name="Image 53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779" y="254093"/>
            <a:ext cx="1646319" cy="83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2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998192" y="806709"/>
            <a:ext cx="8441208" cy="6752966"/>
            <a:chOff x="999096" y="403354"/>
            <a:chExt cx="8441208" cy="6752966"/>
          </a:xfrm>
        </p:grpSpPr>
        <p:grpSp>
          <p:nvGrpSpPr>
            <p:cNvPr id="6" name="Groupe 5"/>
            <p:cNvGrpSpPr/>
            <p:nvPr/>
          </p:nvGrpSpPr>
          <p:grpSpPr>
            <a:xfrm>
              <a:off x="999096" y="403354"/>
              <a:ext cx="8441208" cy="6752966"/>
              <a:chOff x="999096" y="403354"/>
              <a:chExt cx="8441208" cy="6752966"/>
            </a:xfrm>
          </p:grpSpPr>
          <p:grpSp>
            <p:nvGrpSpPr>
              <p:cNvPr id="5" name="Groupe 4"/>
              <p:cNvGrpSpPr/>
              <p:nvPr/>
            </p:nvGrpSpPr>
            <p:grpSpPr>
              <a:xfrm>
                <a:off x="999096" y="403354"/>
                <a:ext cx="8441208" cy="6752966"/>
                <a:chOff x="999096" y="403354"/>
                <a:chExt cx="8441208" cy="6752966"/>
              </a:xfrm>
            </p:grpSpPr>
            <p:pic>
              <p:nvPicPr>
                <p:cNvPr id="2" name="Image 1"/>
                <p:cNvPicPr>
                  <a:picLocks noChangeAspect="1"/>
                </p:cNvPicPr>
                <p:nvPr/>
              </p:nvPicPr>
              <p:blipFill rotWithShape="1">
                <a:blip r:embed="rId2"/>
                <a:srcRect l="-1444" t="280" r="-1108" b="-2368"/>
                <a:stretch/>
              </p:blipFill>
              <p:spPr>
                <a:xfrm>
                  <a:off x="999096" y="403354"/>
                  <a:ext cx="8441208" cy="6752966"/>
                </a:xfrm>
                <a:prstGeom prst="rect">
                  <a:avLst/>
                </a:prstGeom>
              </p:spPr>
            </p:pic>
            <p:sp>
              <p:nvSpPr>
                <p:cNvPr id="33" name="Ellipse 32"/>
                <p:cNvSpPr/>
                <p:nvPr/>
              </p:nvSpPr>
              <p:spPr>
                <a:xfrm>
                  <a:off x="3238108" y="2894030"/>
                  <a:ext cx="645736" cy="119236"/>
                </a:xfrm>
                <a:prstGeom prst="ellipse">
                  <a:avLst/>
                </a:prstGeom>
                <a:solidFill>
                  <a:srgbClr val="F9EFE1"/>
                </a:solidFill>
                <a:ln>
                  <a:solidFill>
                    <a:srgbClr val="F9EFE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b="1"/>
                </a:p>
              </p:txBody>
            </p:sp>
            <p:sp>
              <p:nvSpPr>
                <p:cNvPr id="35" name="Ellipse 34"/>
                <p:cNvSpPr/>
                <p:nvPr/>
              </p:nvSpPr>
              <p:spPr>
                <a:xfrm>
                  <a:off x="5710680" y="4120191"/>
                  <a:ext cx="538329" cy="175648"/>
                </a:xfrm>
                <a:prstGeom prst="ellipse">
                  <a:avLst/>
                </a:prstGeom>
                <a:solidFill>
                  <a:srgbClr val="EADCC8"/>
                </a:solidFill>
                <a:ln>
                  <a:solidFill>
                    <a:srgbClr val="EADCC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b="1"/>
                </a:p>
              </p:txBody>
            </p:sp>
            <p:sp>
              <p:nvSpPr>
                <p:cNvPr id="47" name="Rectangle à coins arrondis 46"/>
                <p:cNvSpPr/>
                <p:nvPr/>
              </p:nvSpPr>
              <p:spPr>
                <a:xfrm>
                  <a:off x="4875606" y="2426234"/>
                  <a:ext cx="432396" cy="106901"/>
                </a:xfrm>
                <a:prstGeom prst="roundRect">
                  <a:avLst/>
                </a:prstGeom>
                <a:solidFill>
                  <a:srgbClr val="DCCCB9"/>
                </a:solidFill>
                <a:ln>
                  <a:solidFill>
                    <a:srgbClr val="DCCCB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b="1"/>
                </a:p>
              </p:txBody>
            </p:sp>
            <p:sp>
              <p:nvSpPr>
                <p:cNvPr id="49" name="Rectangle à coins arrondis 48"/>
                <p:cNvSpPr/>
                <p:nvPr/>
              </p:nvSpPr>
              <p:spPr>
                <a:xfrm>
                  <a:off x="3157151" y="1394257"/>
                  <a:ext cx="539401" cy="161198"/>
                </a:xfrm>
                <a:prstGeom prst="roundRect">
                  <a:avLst/>
                </a:prstGeom>
                <a:solidFill>
                  <a:srgbClr val="CEBDAA"/>
                </a:solidFill>
                <a:ln>
                  <a:solidFill>
                    <a:srgbClr val="CEBDA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b="1"/>
                </a:p>
              </p:txBody>
            </p:sp>
            <p:sp>
              <p:nvSpPr>
                <p:cNvPr id="50" name="Rectangle à coins arrondis 49"/>
                <p:cNvSpPr/>
                <p:nvPr/>
              </p:nvSpPr>
              <p:spPr>
                <a:xfrm>
                  <a:off x="3632487" y="1374414"/>
                  <a:ext cx="423772" cy="70624"/>
                </a:xfrm>
                <a:prstGeom prst="roundRect">
                  <a:avLst/>
                </a:prstGeom>
                <a:solidFill>
                  <a:srgbClr val="CEBDAA"/>
                </a:solidFill>
                <a:ln>
                  <a:solidFill>
                    <a:srgbClr val="CEBDA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b="1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3527526">
                  <a:off x="3899881" y="2280722"/>
                  <a:ext cx="102034" cy="94987"/>
                </a:xfrm>
                <a:prstGeom prst="rect">
                  <a:avLst/>
                </a:prstGeom>
                <a:solidFill>
                  <a:srgbClr val="F9EFE1"/>
                </a:solidFill>
                <a:ln>
                  <a:solidFill>
                    <a:srgbClr val="F9EFE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b="1"/>
                </a:p>
              </p:txBody>
            </p:sp>
          </p:grpSp>
          <p:sp>
            <p:nvSpPr>
              <p:cNvPr id="53" name="Rectangle 52"/>
              <p:cNvSpPr/>
              <p:nvPr/>
            </p:nvSpPr>
            <p:spPr>
              <a:xfrm rot="3527526">
                <a:off x="3972056" y="2377762"/>
                <a:ext cx="151271" cy="135427"/>
              </a:xfrm>
              <a:prstGeom prst="rect">
                <a:avLst/>
              </a:prstGeom>
              <a:solidFill>
                <a:srgbClr val="B9A794"/>
              </a:solidFill>
              <a:ln>
                <a:solidFill>
                  <a:srgbClr val="B9A7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b="1"/>
              </a:p>
            </p:txBody>
          </p:sp>
          <p:sp>
            <p:nvSpPr>
              <p:cNvPr id="55" name="Rectangle 54"/>
              <p:cNvSpPr/>
              <p:nvPr/>
            </p:nvSpPr>
            <p:spPr>
              <a:xfrm rot="227752">
                <a:off x="4087893" y="2326592"/>
                <a:ext cx="274742" cy="135427"/>
              </a:xfrm>
              <a:prstGeom prst="rect">
                <a:avLst/>
              </a:prstGeom>
              <a:solidFill>
                <a:srgbClr val="B9A794"/>
              </a:solidFill>
              <a:ln>
                <a:solidFill>
                  <a:srgbClr val="B9A7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b="1"/>
              </a:p>
            </p:txBody>
          </p:sp>
        </p:grpSp>
        <p:sp>
          <p:nvSpPr>
            <p:cNvPr id="34" name="Ellipse 33"/>
            <p:cNvSpPr/>
            <p:nvPr/>
          </p:nvSpPr>
          <p:spPr>
            <a:xfrm>
              <a:off x="4875606" y="3848432"/>
              <a:ext cx="379838" cy="157873"/>
            </a:xfrm>
            <a:prstGeom prst="ellipse">
              <a:avLst/>
            </a:prstGeom>
            <a:solidFill>
              <a:srgbClr val="DCCCB9"/>
            </a:solidFill>
            <a:ln>
              <a:solidFill>
                <a:srgbClr val="DCCC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à coins arrondis 45"/>
            <p:cNvSpPr/>
            <p:nvPr/>
          </p:nvSpPr>
          <p:spPr>
            <a:xfrm>
              <a:off x="4875606" y="2924516"/>
              <a:ext cx="326589" cy="187213"/>
            </a:xfrm>
            <a:prstGeom prst="roundRect">
              <a:avLst/>
            </a:prstGeom>
            <a:solidFill>
              <a:srgbClr val="F9EFE1"/>
            </a:solidFill>
            <a:ln>
              <a:solidFill>
                <a:srgbClr val="F9EFE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/>
            </a:p>
          </p:txBody>
        </p:sp>
      </p:grpSp>
      <p:sp>
        <p:nvSpPr>
          <p:cNvPr id="9" name="Ellipse 8"/>
          <p:cNvSpPr/>
          <p:nvPr/>
        </p:nvSpPr>
        <p:spPr>
          <a:xfrm>
            <a:off x="4984974" y="383510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0" name="Ellipse 9"/>
          <p:cNvSpPr/>
          <p:nvPr/>
        </p:nvSpPr>
        <p:spPr>
          <a:xfrm>
            <a:off x="7794076" y="210536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3" name="Ellipse 12"/>
          <p:cNvSpPr/>
          <p:nvPr/>
        </p:nvSpPr>
        <p:spPr>
          <a:xfrm>
            <a:off x="6307098" y="486701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4" name="Ellipse 13"/>
          <p:cNvSpPr/>
          <p:nvPr/>
        </p:nvSpPr>
        <p:spPr>
          <a:xfrm>
            <a:off x="3036948" y="210536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6" name="Ellipse 15"/>
          <p:cNvSpPr/>
          <p:nvPr/>
        </p:nvSpPr>
        <p:spPr>
          <a:xfrm>
            <a:off x="4536729" y="245963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7" name="Ellipse 16"/>
          <p:cNvSpPr/>
          <p:nvPr/>
        </p:nvSpPr>
        <p:spPr>
          <a:xfrm>
            <a:off x="3916483" y="425074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8" name="Ellipse 17"/>
          <p:cNvSpPr/>
          <p:nvPr/>
        </p:nvSpPr>
        <p:spPr>
          <a:xfrm>
            <a:off x="5905702" y="210536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9" name="Ellipse 18"/>
          <p:cNvSpPr/>
          <p:nvPr/>
        </p:nvSpPr>
        <p:spPr>
          <a:xfrm>
            <a:off x="3780183" y="147653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0" name="Ellipse 19"/>
          <p:cNvSpPr/>
          <p:nvPr/>
        </p:nvSpPr>
        <p:spPr>
          <a:xfrm>
            <a:off x="5083793" y="237138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1" name="Ellipse 20"/>
          <p:cNvSpPr/>
          <p:nvPr/>
        </p:nvSpPr>
        <p:spPr>
          <a:xfrm>
            <a:off x="5361890" y="182573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3" name="ZoneTexte 22"/>
          <p:cNvSpPr txBox="1"/>
          <p:nvPr/>
        </p:nvSpPr>
        <p:spPr>
          <a:xfrm>
            <a:off x="5570029" y="4516430"/>
            <a:ext cx="994719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/>
              <a:t>CORBEIL-ESSONNE</a:t>
            </a:r>
            <a:r>
              <a:rPr lang="fr-FR" sz="600" b="1" dirty="0" smtClean="0"/>
              <a:t/>
            </a:r>
            <a:br>
              <a:rPr lang="fr-FR" sz="600" b="1" dirty="0" smtClean="0"/>
            </a:br>
            <a:r>
              <a:rPr lang="fr-FR" sz="600" b="1" dirty="0" smtClean="0"/>
              <a:t>CH SUD-FRANCILIEN</a:t>
            </a:r>
            <a:endParaRPr lang="fr-FR" sz="600" b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4640812" y="3963038"/>
            <a:ext cx="84724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/>
              <a:t>ORSAY</a:t>
            </a:r>
            <a:r>
              <a:rPr lang="fr-FR" sz="600" b="1" dirty="0" smtClean="0"/>
              <a:t/>
            </a:r>
            <a:br>
              <a:rPr lang="fr-FR" sz="600" b="1" dirty="0" smtClean="0"/>
            </a:br>
            <a:r>
              <a:rPr lang="fr-FR" sz="600" b="1" dirty="0" smtClean="0"/>
              <a:t>GH NORD-ESSONNE</a:t>
            </a:r>
            <a:endParaRPr lang="fr-FR" sz="60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7588108" y="2371383"/>
            <a:ext cx="570854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CH MEAUX</a:t>
            </a:r>
            <a:endParaRPr lang="fr-FR" sz="6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6740733" y="4909376"/>
            <a:ext cx="57085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CH MELUN</a:t>
            </a:r>
            <a:br>
              <a:rPr lang="fr-FR" sz="600" b="1" dirty="0" smtClean="0"/>
            </a:br>
            <a:r>
              <a:rPr lang="fr-FR" sz="600" b="1" dirty="0" smtClean="0"/>
              <a:t>SANTEPOLE</a:t>
            </a:r>
            <a:endParaRPr lang="fr-FR" sz="600" b="1" dirty="0"/>
          </a:p>
        </p:txBody>
      </p:sp>
      <p:sp>
        <p:nvSpPr>
          <p:cNvPr id="28" name="Ellipse 27"/>
          <p:cNvSpPr/>
          <p:nvPr/>
        </p:nvSpPr>
        <p:spPr>
          <a:xfrm>
            <a:off x="6995203" y="346611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9" name="ZoneTexte 28"/>
          <p:cNvSpPr txBox="1"/>
          <p:nvPr/>
        </p:nvSpPr>
        <p:spPr>
          <a:xfrm>
            <a:off x="6614277" y="3584724"/>
            <a:ext cx="90361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/>
              <a:t>JOSSIGNY</a:t>
            </a:r>
            <a:r>
              <a:rPr lang="fr-FR" sz="600" b="1" dirty="0"/>
              <a:t/>
            </a:r>
            <a:br>
              <a:rPr lang="fr-FR" sz="600" b="1" dirty="0"/>
            </a:br>
            <a:r>
              <a:rPr lang="fr-FR" sz="600" b="1" dirty="0" smtClean="0"/>
              <a:t>GCS GRAND HÔPITAL DE L’EST FRANCILIEN</a:t>
            </a:r>
            <a:endParaRPr lang="fr-FR" sz="6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5874702" y="5001709"/>
            <a:ext cx="10237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 smtClean="0"/>
              <a:t>SAINT-FARGEAU-PONTHIERRY</a:t>
            </a:r>
            <a:r>
              <a:rPr lang="fr-FR" sz="600" b="1" dirty="0"/>
              <a:t/>
            </a:r>
            <a:br>
              <a:rPr lang="fr-FR" sz="600" b="1" dirty="0"/>
            </a:br>
            <a:r>
              <a:rPr lang="fr-FR" sz="600" b="1" dirty="0" smtClean="0"/>
              <a:t>CRF ELLEN POIDATZ</a:t>
            </a:r>
            <a:endParaRPr lang="fr-FR" sz="600" b="1" dirty="0"/>
          </a:p>
        </p:txBody>
      </p:sp>
      <p:sp>
        <p:nvSpPr>
          <p:cNvPr id="3" name="Ellipse 2"/>
          <p:cNvSpPr/>
          <p:nvPr/>
        </p:nvSpPr>
        <p:spPr>
          <a:xfrm>
            <a:off x="5987928" y="440966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6" name="ZoneTexte 35"/>
          <p:cNvSpPr txBox="1"/>
          <p:nvPr/>
        </p:nvSpPr>
        <p:spPr>
          <a:xfrm>
            <a:off x="2623127" y="2380474"/>
            <a:ext cx="977710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CH FRANCOIS QUESNAY</a:t>
            </a:r>
            <a:endParaRPr lang="fr-FR" sz="600" b="1" dirty="0"/>
          </a:p>
        </p:txBody>
      </p:sp>
      <p:sp>
        <p:nvSpPr>
          <p:cNvPr id="26" name="Ellipse 25"/>
          <p:cNvSpPr/>
          <p:nvPr/>
        </p:nvSpPr>
        <p:spPr>
          <a:xfrm>
            <a:off x="6946700" y="466747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7" name="Organigramme : Connecteur 36"/>
          <p:cNvSpPr/>
          <p:nvPr/>
        </p:nvSpPr>
        <p:spPr>
          <a:xfrm>
            <a:off x="6792650" y="4867019"/>
            <a:ext cx="81201" cy="76561"/>
          </a:xfrm>
          <a:prstGeom prst="flowChartConnector">
            <a:avLst/>
          </a:prstGeom>
          <a:solidFill>
            <a:srgbClr val="EADCC8"/>
          </a:solidFill>
          <a:ln>
            <a:solidFill>
              <a:srgbClr val="EADC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631582" y="327754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9" name="ZoneTexte 38"/>
          <p:cNvSpPr txBox="1"/>
          <p:nvPr/>
        </p:nvSpPr>
        <p:spPr>
          <a:xfrm>
            <a:off x="4296207" y="3515084"/>
            <a:ext cx="829668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CH ANDRE MIGNOT</a:t>
            </a:r>
            <a:endParaRPr lang="fr-FR" sz="6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3979159" y="2829589"/>
            <a:ext cx="1005815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CH POISSY / ST-GERMAIN</a:t>
            </a:r>
            <a:endParaRPr lang="fr-FR" sz="6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3560907" y="4393055"/>
            <a:ext cx="870069" cy="3924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/>
              <a:t>BULLION</a:t>
            </a:r>
            <a:r>
              <a:rPr lang="fr-FR" sz="600" b="1" dirty="0" smtClean="0"/>
              <a:t/>
            </a:r>
            <a:br>
              <a:rPr lang="fr-FR" sz="600" b="1" dirty="0" smtClean="0"/>
            </a:br>
            <a:r>
              <a:rPr lang="fr-FR" sz="600" b="1" dirty="0" smtClean="0"/>
              <a:t>HÔPITAL PEDIATRIE ET  REEDUCATION</a:t>
            </a:r>
            <a:endParaRPr lang="fr-FR" sz="600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5690286" y="2239016"/>
            <a:ext cx="589749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/>
              <a:t>GONESSE</a:t>
            </a:r>
            <a:r>
              <a:rPr lang="fr-FR" sz="600" b="1" dirty="0" smtClean="0"/>
              <a:t/>
            </a:r>
            <a:br>
              <a:rPr lang="fr-FR" sz="600" b="1" dirty="0" smtClean="0"/>
            </a:br>
            <a:r>
              <a:rPr lang="fr-FR" sz="600" b="1" dirty="0" smtClean="0"/>
              <a:t>CH GONESSE</a:t>
            </a:r>
            <a:endParaRPr lang="fr-FR" sz="600" b="1" dirty="0"/>
          </a:p>
        </p:txBody>
      </p:sp>
      <p:sp>
        <p:nvSpPr>
          <p:cNvPr id="43" name="ZoneTexte 42"/>
          <p:cNvSpPr txBox="1"/>
          <p:nvPr/>
        </p:nvSpPr>
        <p:spPr>
          <a:xfrm>
            <a:off x="3759505" y="1593103"/>
            <a:ext cx="774256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CH RENE-DUBOS</a:t>
            </a:r>
            <a:endParaRPr lang="fr-FR" sz="600" b="1" dirty="0"/>
          </a:p>
        </p:txBody>
      </p:sp>
      <p:sp>
        <p:nvSpPr>
          <p:cNvPr id="44" name="ZoneTexte 43"/>
          <p:cNvSpPr txBox="1"/>
          <p:nvPr/>
        </p:nvSpPr>
        <p:spPr>
          <a:xfrm>
            <a:off x="4571798" y="2211346"/>
            <a:ext cx="826352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CH VICTOR DUPOUY</a:t>
            </a:r>
            <a:endParaRPr lang="fr-FR" sz="600" b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5002184" y="1927015"/>
            <a:ext cx="878332" cy="3000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50" b="1" dirty="0" smtClean="0"/>
              <a:t>MARGENCY</a:t>
            </a:r>
            <a:r>
              <a:rPr lang="fr-FR" sz="600" b="1" dirty="0" smtClean="0"/>
              <a:t/>
            </a:r>
            <a:br>
              <a:rPr lang="fr-FR" sz="600" b="1" dirty="0" smtClean="0"/>
            </a:br>
            <a:r>
              <a:rPr lang="fr-FR" sz="600" b="1" dirty="0" smtClean="0"/>
              <a:t>HÔPITAL D’ENFANTS</a:t>
            </a:r>
            <a:endParaRPr lang="fr-FR" sz="600" b="1" dirty="0"/>
          </a:p>
        </p:txBody>
      </p:sp>
      <p:sp>
        <p:nvSpPr>
          <p:cNvPr id="48" name="Organigramme : Connecteur 47"/>
          <p:cNvSpPr/>
          <p:nvPr/>
        </p:nvSpPr>
        <p:spPr>
          <a:xfrm>
            <a:off x="5905701" y="2714070"/>
            <a:ext cx="158919" cy="127544"/>
          </a:xfrm>
          <a:prstGeom prst="flowChartConnector">
            <a:avLst/>
          </a:prstGeom>
          <a:solidFill>
            <a:srgbClr val="DCCCB9"/>
          </a:solidFill>
          <a:ln>
            <a:solidFill>
              <a:srgbClr val="DCCC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" name="Image 50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779" y="254093"/>
            <a:ext cx="1646319" cy="830256"/>
          </a:xfrm>
          <a:prstGeom prst="rect">
            <a:avLst/>
          </a:prstGeom>
        </p:spPr>
      </p:pic>
      <p:sp>
        <p:nvSpPr>
          <p:cNvPr id="52" name="Ellipse 51"/>
          <p:cNvSpPr/>
          <p:nvPr/>
        </p:nvSpPr>
        <p:spPr>
          <a:xfrm>
            <a:off x="444732" y="1135267"/>
            <a:ext cx="158919" cy="158919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56" name="ZoneTexte 55"/>
          <p:cNvSpPr txBox="1"/>
          <p:nvPr/>
        </p:nvSpPr>
        <p:spPr>
          <a:xfrm>
            <a:off x="603652" y="1096020"/>
            <a:ext cx="1164101" cy="8939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303"/>
              </a:spcBef>
            </a:pPr>
            <a:r>
              <a:rPr lang="fr-FR" sz="1014" dirty="0">
                <a:latin typeface="Century Gothic" panose="020B0502020202020204" pitchFamily="34" charset="0"/>
              </a:rPr>
              <a:t>Coordonnateur</a:t>
            </a:r>
          </a:p>
          <a:p>
            <a:pPr>
              <a:spcBef>
                <a:spcPts val="1303"/>
              </a:spcBef>
            </a:pPr>
            <a:r>
              <a:rPr lang="fr-FR" sz="1014" dirty="0">
                <a:latin typeface="Century Gothic" panose="020B0502020202020204" pitchFamily="34" charset="0"/>
              </a:rPr>
              <a:t>Constitutif</a:t>
            </a:r>
          </a:p>
          <a:p>
            <a:pPr>
              <a:spcBef>
                <a:spcPts val="1303"/>
              </a:spcBef>
            </a:pPr>
            <a:r>
              <a:rPr lang="fr-FR" sz="1014" dirty="0">
                <a:latin typeface="Century Gothic" panose="020B0502020202020204" pitchFamily="34" charset="0"/>
              </a:rPr>
              <a:t>Compétences</a:t>
            </a:r>
          </a:p>
        </p:txBody>
      </p:sp>
      <p:sp>
        <p:nvSpPr>
          <p:cNvPr id="57" name="Ellipse 56"/>
          <p:cNvSpPr/>
          <p:nvPr/>
        </p:nvSpPr>
        <p:spPr>
          <a:xfrm>
            <a:off x="444732" y="1450409"/>
            <a:ext cx="158919" cy="15891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58" name="Ellipse 57"/>
          <p:cNvSpPr/>
          <p:nvPr/>
        </p:nvSpPr>
        <p:spPr>
          <a:xfrm>
            <a:off x="444732" y="1772731"/>
            <a:ext cx="158919" cy="15891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59" name="ZoneTexte 58"/>
          <p:cNvSpPr txBox="1"/>
          <p:nvPr/>
        </p:nvSpPr>
        <p:spPr>
          <a:xfrm>
            <a:off x="382145" y="298606"/>
            <a:ext cx="4673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entury Gothic" panose="020B0502020202020204" pitchFamily="34" charset="0"/>
              </a:rPr>
              <a:t>Nom du CRMR :</a:t>
            </a:r>
          </a:p>
          <a:p>
            <a:endParaRPr lang="fr-FR" sz="1200" dirty="0">
              <a:latin typeface="Century Gothic" panose="020B0502020202020204" pitchFamily="34" charset="0"/>
            </a:endParaRPr>
          </a:p>
          <a:p>
            <a:r>
              <a:rPr lang="fr-FR" sz="1200" dirty="0" smtClean="0">
                <a:latin typeface="Century Gothic" panose="020B0502020202020204" pitchFamily="34" charset="0"/>
              </a:rPr>
              <a:t>Filière :</a:t>
            </a:r>
            <a:endParaRPr lang="fr-FR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1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r="11942" b="22413"/>
          <a:stretch/>
        </p:blipFill>
        <p:spPr>
          <a:xfrm>
            <a:off x="121749" y="405557"/>
            <a:ext cx="7474806" cy="6962398"/>
          </a:xfrm>
          <a:prstGeom prst="rect">
            <a:avLst/>
          </a:prstGeom>
        </p:spPr>
      </p:pic>
      <p:sp>
        <p:nvSpPr>
          <p:cNvPr id="4" name="Ellipse 3"/>
          <p:cNvSpPr/>
          <p:nvPr/>
        </p:nvSpPr>
        <p:spPr>
          <a:xfrm>
            <a:off x="2901494" y="284597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A</a:t>
            </a:r>
            <a:endParaRPr lang="fr-FR" sz="1303" dirty="0"/>
          </a:p>
        </p:txBody>
      </p:sp>
      <p:sp>
        <p:nvSpPr>
          <p:cNvPr id="5" name="Ellipse 4"/>
          <p:cNvSpPr/>
          <p:nvPr/>
        </p:nvSpPr>
        <p:spPr>
          <a:xfrm>
            <a:off x="2822034" y="306646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B</a:t>
            </a:r>
            <a:endParaRPr lang="fr-FR" sz="1303" dirty="0"/>
          </a:p>
        </p:txBody>
      </p:sp>
      <p:sp>
        <p:nvSpPr>
          <p:cNvPr id="6" name="Ellipse 5"/>
          <p:cNvSpPr/>
          <p:nvPr/>
        </p:nvSpPr>
        <p:spPr>
          <a:xfrm>
            <a:off x="4101644" y="325438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E</a:t>
            </a:r>
            <a:endParaRPr lang="fr-FR" sz="1303" dirty="0"/>
          </a:p>
        </p:txBody>
      </p:sp>
      <p:sp>
        <p:nvSpPr>
          <p:cNvPr id="7" name="Ellipse 6"/>
          <p:cNvSpPr/>
          <p:nvPr/>
        </p:nvSpPr>
        <p:spPr>
          <a:xfrm>
            <a:off x="3483713" y="306646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C</a:t>
            </a:r>
            <a:endParaRPr lang="fr-FR" sz="1303" dirty="0"/>
          </a:p>
        </p:txBody>
      </p:sp>
      <p:sp>
        <p:nvSpPr>
          <p:cNvPr id="8" name="Ellipse 7"/>
          <p:cNvSpPr/>
          <p:nvPr/>
        </p:nvSpPr>
        <p:spPr>
          <a:xfrm>
            <a:off x="3705491" y="324786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D</a:t>
            </a:r>
            <a:endParaRPr lang="fr-FR" sz="1303" dirty="0"/>
          </a:p>
        </p:txBody>
      </p:sp>
      <p:sp>
        <p:nvSpPr>
          <p:cNvPr id="9" name="Ellipse 8"/>
          <p:cNvSpPr/>
          <p:nvPr/>
        </p:nvSpPr>
        <p:spPr>
          <a:xfrm>
            <a:off x="3546572" y="341472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F</a:t>
            </a:r>
            <a:endParaRPr lang="fr-FR" sz="1303" dirty="0"/>
          </a:p>
        </p:txBody>
      </p:sp>
      <p:sp>
        <p:nvSpPr>
          <p:cNvPr id="10" name="Ellipse 9"/>
          <p:cNvSpPr/>
          <p:nvPr/>
        </p:nvSpPr>
        <p:spPr>
          <a:xfrm>
            <a:off x="4018071" y="354126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G</a:t>
            </a:r>
            <a:endParaRPr lang="fr-FR" sz="1303" dirty="0"/>
          </a:p>
        </p:txBody>
      </p:sp>
      <p:sp>
        <p:nvSpPr>
          <p:cNvPr id="11" name="Ellipse 10"/>
          <p:cNvSpPr/>
          <p:nvPr/>
        </p:nvSpPr>
        <p:spPr>
          <a:xfrm>
            <a:off x="4191607" y="377963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K</a:t>
            </a:r>
            <a:endParaRPr lang="fr-FR" sz="1303" dirty="0"/>
          </a:p>
        </p:txBody>
      </p:sp>
      <p:sp>
        <p:nvSpPr>
          <p:cNvPr id="12" name="Ellipse 11"/>
          <p:cNvSpPr/>
          <p:nvPr/>
        </p:nvSpPr>
        <p:spPr>
          <a:xfrm>
            <a:off x="4085352" y="407238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T</a:t>
            </a:r>
            <a:endParaRPr lang="fr-FR" sz="1303" dirty="0"/>
          </a:p>
        </p:txBody>
      </p:sp>
      <p:sp>
        <p:nvSpPr>
          <p:cNvPr id="13" name="Ellipse 12"/>
          <p:cNvSpPr/>
          <p:nvPr/>
        </p:nvSpPr>
        <p:spPr>
          <a:xfrm>
            <a:off x="3859152" y="406651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S</a:t>
            </a:r>
            <a:endParaRPr lang="fr-FR" sz="1303" dirty="0"/>
          </a:p>
        </p:txBody>
      </p:sp>
      <p:sp>
        <p:nvSpPr>
          <p:cNvPr id="14" name="Ellipse 13"/>
          <p:cNvSpPr/>
          <p:nvPr/>
        </p:nvSpPr>
        <p:spPr>
          <a:xfrm>
            <a:off x="3746052" y="390902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 smtClean="0"/>
              <a:t>M</a:t>
            </a:r>
            <a:endParaRPr lang="fr-FR" sz="1300" dirty="0"/>
          </a:p>
        </p:txBody>
      </p:sp>
      <p:sp>
        <p:nvSpPr>
          <p:cNvPr id="16" name="Ellipse 15"/>
          <p:cNvSpPr/>
          <p:nvPr/>
        </p:nvSpPr>
        <p:spPr>
          <a:xfrm>
            <a:off x="3112383" y="370017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H</a:t>
            </a:r>
            <a:endParaRPr lang="fr-FR" sz="1303" dirty="0"/>
          </a:p>
        </p:txBody>
      </p:sp>
      <p:sp>
        <p:nvSpPr>
          <p:cNvPr id="17" name="Ellipse 16"/>
          <p:cNvSpPr/>
          <p:nvPr/>
        </p:nvSpPr>
        <p:spPr>
          <a:xfrm>
            <a:off x="3437270" y="401053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R</a:t>
            </a:r>
            <a:endParaRPr lang="fr-FR" sz="1303" dirty="0"/>
          </a:p>
        </p:txBody>
      </p:sp>
      <p:sp>
        <p:nvSpPr>
          <p:cNvPr id="18" name="Ellipse 17"/>
          <p:cNvSpPr/>
          <p:nvPr/>
        </p:nvSpPr>
        <p:spPr>
          <a:xfrm>
            <a:off x="3429749" y="423354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W</a:t>
            </a:r>
            <a:endParaRPr lang="fr-FR" sz="1303" dirty="0"/>
          </a:p>
        </p:txBody>
      </p:sp>
      <p:sp>
        <p:nvSpPr>
          <p:cNvPr id="19" name="Ellipse 18"/>
          <p:cNvSpPr/>
          <p:nvPr/>
        </p:nvSpPr>
        <p:spPr>
          <a:xfrm>
            <a:off x="2922964" y="438929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/>
              <a:t>U</a:t>
            </a:r>
          </a:p>
        </p:txBody>
      </p:sp>
      <p:sp>
        <p:nvSpPr>
          <p:cNvPr id="20" name="Ellipse 19"/>
          <p:cNvSpPr/>
          <p:nvPr/>
        </p:nvSpPr>
        <p:spPr>
          <a:xfrm>
            <a:off x="2998529" y="401053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Q</a:t>
            </a:r>
            <a:endParaRPr lang="fr-FR" sz="1303" dirty="0"/>
          </a:p>
        </p:txBody>
      </p:sp>
      <p:sp>
        <p:nvSpPr>
          <p:cNvPr id="21" name="Ellipse 20"/>
          <p:cNvSpPr/>
          <p:nvPr/>
        </p:nvSpPr>
        <p:spPr>
          <a:xfrm>
            <a:off x="2071330" y="408999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N</a:t>
            </a:r>
            <a:endParaRPr lang="fr-FR" sz="1303" dirty="0"/>
          </a:p>
        </p:txBody>
      </p:sp>
      <p:sp>
        <p:nvSpPr>
          <p:cNvPr id="22" name="Ellipse 21"/>
          <p:cNvSpPr/>
          <p:nvPr/>
        </p:nvSpPr>
        <p:spPr>
          <a:xfrm>
            <a:off x="2339803" y="406260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O</a:t>
            </a:r>
            <a:endParaRPr lang="fr-FR" sz="1303" dirty="0"/>
          </a:p>
        </p:txBody>
      </p:sp>
      <p:sp>
        <p:nvSpPr>
          <p:cNvPr id="23" name="Ellipse 22"/>
          <p:cNvSpPr/>
          <p:nvPr/>
        </p:nvSpPr>
        <p:spPr>
          <a:xfrm>
            <a:off x="2607003" y="385161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L</a:t>
            </a:r>
            <a:endParaRPr lang="fr-FR" sz="1303" dirty="0"/>
          </a:p>
        </p:txBody>
      </p:sp>
      <p:sp>
        <p:nvSpPr>
          <p:cNvPr id="24" name="Ellipse 23"/>
          <p:cNvSpPr/>
          <p:nvPr/>
        </p:nvSpPr>
        <p:spPr>
          <a:xfrm>
            <a:off x="2682226" y="408999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P</a:t>
            </a:r>
            <a:endParaRPr lang="fr-FR" sz="1303" dirty="0"/>
          </a:p>
        </p:txBody>
      </p:sp>
      <p:sp>
        <p:nvSpPr>
          <p:cNvPr id="25" name="Ellipse 24"/>
          <p:cNvSpPr/>
          <p:nvPr/>
        </p:nvSpPr>
        <p:spPr>
          <a:xfrm>
            <a:off x="3154254" y="4222121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V</a:t>
            </a:r>
            <a:endParaRPr lang="fr-FR" sz="1303" dirty="0"/>
          </a:p>
        </p:txBody>
      </p:sp>
      <p:sp>
        <p:nvSpPr>
          <p:cNvPr id="26" name="Ellipse 25"/>
          <p:cNvSpPr/>
          <p:nvPr/>
        </p:nvSpPr>
        <p:spPr>
          <a:xfrm>
            <a:off x="4493937" y="4548214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7" name="Ellipse 26"/>
          <p:cNvSpPr/>
          <p:nvPr/>
        </p:nvSpPr>
        <p:spPr>
          <a:xfrm>
            <a:off x="5222130" y="170949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8" name="Ellipse 27"/>
          <p:cNvSpPr/>
          <p:nvPr/>
        </p:nvSpPr>
        <p:spPr>
          <a:xfrm>
            <a:off x="4869705" y="2446086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29" name="Ellipse 28"/>
          <p:cNvSpPr/>
          <p:nvPr/>
        </p:nvSpPr>
        <p:spPr>
          <a:xfrm>
            <a:off x="5687415" y="240640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0" name="Ellipse 29"/>
          <p:cNvSpPr/>
          <p:nvPr/>
        </p:nvSpPr>
        <p:spPr>
          <a:xfrm>
            <a:off x="3516729" y="194920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1" name="Ellipse 30"/>
          <p:cNvSpPr/>
          <p:nvPr/>
        </p:nvSpPr>
        <p:spPr>
          <a:xfrm>
            <a:off x="4997348" y="635751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2" name="Ellipse 31"/>
          <p:cNvSpPr/>
          <p:nvPr/>
        </p:nvSpPr>
        <p:spPr>
          <a:xfrm>
            <a:off x="3534132" y="504808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3" name="Ellipse 32"/>
          <p:cNvSpPr/>
          <p:nvPr/>
        </p:nvSpPr>
        <p:spPr>
          <a:xfrm>
            <a:off x="3313065" y="467262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4" name="Ellipse 33"/>
          <p:cNvSpPr/>
          <p:nvPr/>
        </p:nvSpPr>
        <p:spPr>
          <a:xfrm>
            <a:off x="5088009" y="5244848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5" name="Ellipse 34"/>
          <p:cNvSpPr/>
          <p:nvPr/>
        </p:nvSpPr>
        <p:spPr>
          <a:xfrm>
            <a:off x="4603587" y="502665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6" name="Ellipse 35"/>
          <p:cNvSpPr/>
          <p:nvPr/>
        </p:nvSpPr>
        <p:spPr>
          <a:xfrm>
            <a:off x="2121973" y="532430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7" name="Ellipse 36"/>
          <p:cNvSpPr/>
          <p:nvPr/>
        </p:nvSpPr>
        <p:spPr>
          <a:xfrm>
            <a:off x="1261929" y="3196467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8" name="Ellipse 37"/>
          <p:cNvSpPr/>
          <p:nvPr/>
        </p:nvSpPr>
        <p:spPr>
          <a:xfrm>
            <a:off x="770335" y="423354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39" name="Ellipse 38"/>
          <p:cNvSpPr/>
          <p:nvPr/>
        </p:nvSpPr>
        <p:spPr>
          <a:xfrm>
            <a:off x="1806971" y="224748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0" name="Ellipse 39"/>
          <p:cNvSpPr/>
          <p:nvPr/>
        </p:nvSpPr>
        <p:spPr>
          <a:xfrm>
            <a:off x="2541394" y="257184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1" name="Ellipse 40"/>
          <p:cNvSpPr/>
          <p:nvPr/>
        </p:nvSpPr>
        <p:spPr>
          <a:xfrm>
            <a:off x="4816965" y="5515525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2" name="Ellipse 41"/>
          <p:cNvSpPr/>
          <p:nvPr/>
        </p:nvSpPr>
        <p:spPr>
          <a:xfrm>
            <a:off x="1782546" y="465320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3" name="Ellipse 42"/>
          <p:cNvSpPr/>
          <p:nvPr/>
        </p:nvSpPr>
        <p:spPr>
          <a:xfrm>
            <a:off x="1420848" y="3909020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44" name="Ellipse 43"/>
          <p:cNvSpPr/>
          <p:nvPr/>
        </p:nvSpPr>
        <p:spPr>
          <a:xfrm>
            <a:off x="1748274" y="4280252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57" name="Ellipse 56"/>
          <p:cNvSpPr/>
          <p:nvPr/>
        </p:nvSpPr>
        <p:spPr>
          <a:xfrm>
            <a:off x="3700233" y="3724429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J</a:t>
            </a:r>
            <a:endParaRPr lang="fr-FR" sz="1303" dirty="0"/>
          </a:p>
        </p:txBody>
      </p:sp>
      <p:sp>
        <p:nvSpPr>
          <p:cNvPr id="58" name="Ellipse 57"/>
          <p:cNvSpPr/>
          <p:nvPr/>
        </p:nvSpPr>
        <p:spPr>
          <a:xfrm>
            <a:off x="3412663" y="3683513"/>
            <a:ext cx="158919" cy="15891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3" dirty="0" smtClean="0"/>
              <a:t>I</a:t>
            </a:r>
            <a:endParaRPr lang="fr-FR" sz="1303" dirty="0"/>
          </a:p>
        </p:txBody>
      </p:sp>
      <p:sp>
        <p:nvSpPr>
          <p:cNvPr id="59" name="ZoneTexte 58"/>
          <p:cNvSpPr txBox="1"/>
          <p:nvPr/>
        </p:nvSpPr>
        <p:spPr>
          <a:xfrm>
            <a:off x="3289993" y="2129403"/>
            <a:ext cx="64720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SAINT-DENIS</a:t>
            </a:r>
            <a:br>
              <a:rPr lang="fr-FR" sz="600" b="1" dirty="0" smtClean="0"/>
            </a:br>
            <a:r>
              <a:rPr lang="fr-FR" sz="600" b="1" dirty="0" smtClean="0"/>
              <a:t>CH ST DENIS</a:t>
            </a:r>
            <a:endParaRPr lang="fr-FR" sz="600" b="1" dirty="0"/>
          </a:p>
        </p:txBody>
      </p:sp>
      <p:sp>
        <p:nvSpPr>
          <p:cNvPr id="60" name="ZoneTexte 59"/>
          <p:cNvSpPr txBox="1"/>
          <p:nvPr/>
        </p:nvSpPr>
        <p:spPr>
          <a:xfrm>
            <a:off x="4853870" y="1890161"/>
            <a:ext cx="95301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AULNAY-SOUS-BOIS</a:t>
            </a:r>
            <a:br>
              <a:rPr lang="fr-FR" sz="600" b="1" dirty="0" smtClean="0"/>
            </a:br>
            <a:r>
              <a:rPr lang="fr-FR" sz="600" b="1" dirty="0" smtClean="0"/>
              <a:t>CH ROBERT BALLANGER</a:t>
            </a:r>
            <a:endParaRPr lang="fr-FR" sz="600" b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5443273" y="2555886"/>
            <a:ext cx="64720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BONDY </a:t>
            </a:r>
            <a:br>
              <a:rPr lang="fr-FR" sz="600" b="1" dirty="0" smtClean="0"/>
            </a:br>
            <a:r>
              <a:rPr lang="fr-FR" sz="600" b="1" dirty="0" smtClean="0"/>
              <a:t>JEAN VERDIER</a:t>
            </a:r>
            <a:endParaRPr lang="fr-FR" sz="600" b="1" dirty="0"/>
          </a:p>
        </p:txBody>
      </p:sp>
      <p:sp>
        <p:nvSpPr>
          <p:cNvPr id="62" name="ZoneTexte 61"/>
          <p:cNvSpPr txBox="1"/>
          <p:nvPr/>
        </p:nvSpPr>
        <p:spPr>
          <a:xfrm>
            <a:off x="4630963" y="2605005"/>
            <a:ext cx="64720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BOBIGNY</a:t>
            </a:r>
            <a:br>
              <a:rPr lang="fr-FR" sz="600" b="1" dirty="0" smtClean="0"/>
            </a:br>
            <a:r>
              <a:rPr lang="fr-FR" sz="600" b="1" dirty="0" smtClean="0"/>
              <a:t>AVICENNE</a:t>
            </a:r>
            <a:endParaRPr lang="fr-FR" sz="600" b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4034087" y="4685925"/>
            <a:ext cx="107861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SAINT MAURICE</a:t>
            </a:r>
            <a:br>
              <a:rPr lang="fr-FR" sz="600" b="1" dirty="0" smtClean="0"/>
            </a:br>
            <a:r>
              <a:rPr lang="fr-FR" sz="600" b="1" dirty="0" smtClean="0"/>
              <a:t>HÔPITAUX DE ST MAURICE</a:t>
            </a:r>
            <a:endParaRPr lang="fr-FR" sz="600" b="1" dirty="0"/>
          </a:p>
        </p:txBody>
      </p:sp>
      <p:sp>
        <p:nvSpPr>
          <p:cNvPr id="64" name="ZoneTexte 63"/>
          <p:cNvSpPr txBox="1"/>
          <p:nvPr/>
        </p:nvSpPr>
        <p:spPr>
          <a:xfrm>
            <a:off x="4488207" y="5660510"/>
            <a:ext cx="85394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VALENTON</a:t>
            </a:r>
            <a:br>
              <a:rPr lang="fr-FR" sz="600" b="1" dirty="0" smtClean="0"/>
            </a:br>
            <a:r>
              <a:rPr lang="fr-FR" sz="600" b="1" dirty="0"/>
              <a:t>INSTITUT ROBERT MERLE </a:t>
            </a:r>
            <a:r>
              <a:rPr lang="fr-FR" sz="600" b="1" dirty="0" smtClean="0"/>
              <a:t>D’AUBIGNE</a:t>
            </a:r>
            <a:endParaRPr lang="fr-FR" sz="600" b="1" dirty="0"/>
          </a:p>
        </p:txBody>
      </p:sp>
      <p:sp>
        <p:nvSpPr>
          <p:cNvPr id="65" name="ZoneTexte 64"/>
          <p:cNvSpPr txBox="1"/>
          <p:nvPr/>
        </p:nvSpPr>
        <p:spPr>
          <a:xfrm>
            <a:off x="4450808" y="6516436"/>
            <a:ext cx="125199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VILLENEUVE-SAINT-GEORGES</a:t>
            </a:r>
            <a:br>
              <a:rPr lang="fr-FR" sz="600" b="1" dirty="0" smtClean="0"/>
            </a:br>
            <a:r>
              <a:rPr lang="fr-FR" sz="600" b="1" dirty="0"/>
              <a:t>CHI DE VILLENEUVE-ST-GEORGES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3174229" y="5177617"/>
            <a:ext cx="88159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VILLEJUIF</a:t>
            </a:r>
            <a:br>
              <a:rPr lang="fr-FR" sz="600" b="1" dirty="0" smtClean="0"/>
            </a:br>
            <a:r>
              <a:rPr lang="fr-FR" sz="600" b="1" dirty="0" smtClean="0"/>
              <a:t>PAUL-BROUSSE APHP</a:t>
            </a:r>
            <a:endParaRPr lang="fr-FR" sz="600" b="1" dirty="0"/>
          </a:p>
        </p:txBody>
      </p:sp>
      <p:sp>
        <p:nvSpPr>
          <p:cNvPr id="67" name="ZoneTexte 66"/>
          <p:cNvSpPr txBox="1"/>
          <p:nvPr/>
        </p:nvSpPr>
        <p:spPr>
          <a:xfrm>
            <a:off x="2827453" y="4816446"/>
            <a:ext cx="107861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LE KREMLIN-BICÊTRE</a:t>
            </a:r>
            <a:br>
              <a:rPr lang="fr-FR" sz="600" b="1" dirty="0" smtClean="0"/>
            </a:br>
            <a:r>
              <a:rPr lang="fr-FR" sz="600" b="1" dirty="0" smtClean="0"/>
              <a:t>BICÊTRE APHP </a:t>
            </a:r>
            <a:endParaRPr lang="fr-FR" sz="600" b="1" dirty="0"/>
          </a:p>
        </p:txBody>
      </p:sp>
      <p:sp>
        <p:nvSpPr>
          <p:cNvPr id="68" name="ZoneTexte 67"/>
          <p:cNvSpPr txBox="1"/>
          <p:nvPr/>
        </p:nvSpPr>
        <p:spPr>
          <a:xfrm>
            <a:off x="4223196" y="5166033"/>
            <a:ext cx="9196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CRETEIL</a:t>
            </a:r>
            <a:br>
              <a:rPr lang="fr-FR" sz="600" b="1" dirty="0" smtClean="0"/>
            </a:br>
            <a:r>
              <a:rPr lang="fr-FR" sz="600" b="1" dirty="0" smtClean="0"/>
              <a:t>HENRI-MONDOR APHP</a:t>
            </a:r>
            <a:endParaRPr lang="fr-FR" sz="600" b="1" dirty="0"/>
          </a:p>
        </p:txBody>
      </p:sp>
      <p:sp>
        <p:nvSpPr>
          <p:cNvPr id="69" name="ZoneTexte 68"/>
          <p:cNvSpPr txBox="1"/>
          <p:nvPr/>
        </p:nvSpPr>
        <p:spPr>
          <a:xfrm>
            <a:off x="4949164" y="5393639"/>
            <a:ext cx="4440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CRETEIL</a:t>
            </a:r>
            <a:br>
              <a:rPr lang="fr-FR" sz="600" b="1" dirty="0" smtClean="0"/>
            </a:br>
            <a:r>
              <a:rPr lang="fr-FR" sz="600" b="1" dirty="0" smtClean="0"/>
              <a:t>CHIC</a:t>
            </a:r>
            <a:endParaRPr lang="fr-FR" sz="600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1592338" y="5454616"/>
            <a:ext cx="120705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LE PLESSIS-ROBINSON</a:t>
            </a:r>
            <a:br>
              <a:rPr lang="fr-FR" sz="600" b="1" dirty="0" smtClean="0"/>
            </a:br>
            <a:r>
              <a:rPr lang="fr-FR" sz="600" b="1" dirty="0" smtClean="0"/>
              <a:t>HÔPITAL MARIE-LANNELONGUE</a:t>
            </a:r>
            <a:endParaRPr lang="fr-FR" sz="600" b="1" dirty="0"/>
          </a:p>
        </p:txBody>
      </p:sp>
      <p:sp>
        <p:nvSpPr>
          <p:cNvPr id="71" name="ZoneTexte 70"/>
          <p:cNvSpPr txBox="1"/>
          <p:nvPr/>
        </p:nvSpPr>
        <p:spPr>
          <a:xfrm>
            <a:off x="987651" y="3327320"/>
            <a:ext cx="70747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SURESNES</a:t>
            </a:r>
            <a:br>
              <a:rPr lang="fr-FR" sz="600" b="1" dirty="0" smtClean="0"/>
            </a:br>
            <a:r>
              <a:rPr lang="fr-FR" sz="600" b="1" dirty="0" smtClean="0"/>
              <a:t>HÔPITAL FOCH</a:t>
            </a:r>
            <a:endParaRPr lang="fr-FR" sz="600" b="1" dirty="0"/>
          </a:p>
        </p:txBody>
      </p:sp>
      <p:sp>
        <p:nvSpPr>
          <p:cNvPr id="72" name="ZoneTexte 71"/>
          <p:cNvSpPr txBox="1"/>
          <p:nvPr/>
        </p:nvSpPr>
        <p:spPr>
          <a:xfrm>
            <a:off x="308564" y="4381040"/>
            <a:ext cx="108245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GARCHES</a:t>
            </a:r>
            <a:br>
              <a:rPr lang="fr-FR" sz="600" b="1" dirty="0" smtClean="0"/>
            </a:br>
            <a:r>
              <a:rPr lang="fr-FR" sz="600" b="1" dirty="0" smtClean="0"/>
              <a:t>RAYMOND-POINCARE APHP</a:t>
            </a:r>
            <a:endParaRPr lang="fr-FR" sz="600" b="1" dirty="0"/>
          </a:p>
        </p:txBody>
      </p:sp>
      <p:sp>
        <p:nvSpPr>
          <p:cNvPr id="73" name="ZoneTexte 72"/>
          <p:cNvSpPr txBox="1"/>
          <p:nvPr/>
        </p:nvSpPr>
        <p:spPr>
          <a:xfrm>
            <a:off x="1420849" y="2376498"/>
            <a:ext cx="91895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COLOMBES</a:t>
            </a:r>
            <a:br>
              <a:rPr lang="fr-FR" sz="600" b="1" dirty="0" smtClean="0"/>
            </a:br>
            <a:r>
              <a:rPr lang="fr-FR" sz="600" b="1" dirty="0" smtClean="0"/>
              <a:t>LOUIS-MOURIER APHP</a:t>
            </a:r>
            <a:endParaRPr lang="fr-FR" sz="600" b="1" dirty="0"/>
          </a:p>
        </p:txBody>
      </p:sp>
      <p:sp>
        <p:nvSpPr>
          <p:cNvPr id="74" name="ZoneTexte 73"/>
          <p:cNvSpPr txBox="1"/>
          <p:nvPr/>
        </p:nvSpPr>
        <p:spPr>
          <a:xfrm>
            <a:off x="2280892" y="2714077"/>
            <a:ext cx="68088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CLICHY</a:t>
            </a:r>
            <a:br>
              <a:rPr lang="fr-FR" sz="600" b="1" dirty="0" smtClean="0"/>
            </a:br>
            <a:r>
              <a:rPr lang="fr-FR" sz="600" b="1" dirty="0" smtClean="0"/>
              <a:t>BEAUJON APHP</a:t>
            </a:r>
            <a:endParaRPr lang="fr-FR" sz="600" b="1" dirty="0"/>
          </a:p>
        </p:txBody>
      </p:sp>
      <p:sp>
        <p:nvSpPr>
          <p:cNvPr id="75" name="ZoneTexte 74"/>
          <p:cNvSpPr txBox="1"/>
          <p:nvPr/>
        </p:nvSpPr>
        <p:spPr>
          <a:xfrm>
            <a:off x="1362059" y="4788348"/>
            <a:ext cx="10081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CLAMART</a:t>
            </a:r>
            <a:br>
              <a:rPr lang="fr-FR" sz="600" b="1" dirty="0" smtClean="0"/>
            </a:br>
            <a:r>
              <a:rPr lang="fr-FR" sz="600" b="1" dirty="0" smtClean="0"/>
              <a:t>ANTOINE-BECLERE APHP</a:t>
            </a:r>
            <a:endParaRPr lang="fr-FR" sz="600" b="1" dirty="0"/>
          </a:p>
        </p:txBody>
      </p:sp>
      <p:sp>
        <p:nvSpPr>
          <p:cNvPr id="76" name="ZoneTexte 75"/>
          <p:cNvSpPr txBox="1"/>
          <p:nvPr/>
        </p:nvSpPr>
        <p:spPr>
          <a:xfrm>
            <a:off x="1021175" y="4047122"/>
            <a:ext cx="102432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BOULOGNE-BILLANCOURT</a:t>
            </a:r>
            <a:br>
              <a:rPr lang="fr-FR" sz="600" b="1" dirty="0" smtClean="0"/>
            </a:br>
            <a:r>
              <a:rPr lang="fr-FR" sz="600" b="1" dirty="0" smtClean="0"/>
              <a:t>AMBROISE-PARE APHP</a:t>
            </a:r>
            <a:endParaRPr lang="fr-FR" sz="600" b="1" dirty="0"/>
          </a:p>
        </p:txBody>
      </p:sp>
      <p:sp>
        <p:nvSpPr>
          <p:cNvPr id="79" name="ZoneTexte 78"/>
          <p:cNvSpPr txBox="1"/>
          <p:nvPr/>
        </p:nvSpPr>
        <p:spPr>
          <a:xfrm>
            <a:off x="1316247" y="4404438"/>
            <a:ext cx="105229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" b="1" dirty="0" smtClean="0"/>
              <a:t>BOULOGNE-BILLANCOURT</a:t>
            </a:r>
            <a:br>
              <a:rPr lang="fr-FR" sz="600" b="1" dirty="0" smtClean="0"/>
            </a:br>
            <a:r>
              <a:rPr lang="fr-FR" sz="600" b="1" dirty="0" smtClean="0"/>
              <a:t>CLINIQUE MARCEL SEMBAT </a:t>
            </a:r>
            <a:endParaRPr lang="fr-FR" sz="600" b="1" dirty="0"/>
          </a:p>
        </p:txBody>
      </p:sp>
      <p:grpSp>
        <p:nvGrpSpPr>
          <p:cNvPr id="177" name="Groupe 176"/>
          <p:cNvGrpSpPr/>
          <p:nvPr/>
        </p:nvGrpSpPr>
        <p:grpSpPr>
          <a:xfrm>
            <a:off x="7711899" y="1247984"/>
            <a:ext cx="164478" cy="5947289"/>
            <a:chOff x="8336693" y="786296"/>
            <a:chExt cx="164478" cy="5947289"/>
          </a:xfrm>
        </p:grpSpPr>
        <p:grpSp>
          <p:nvGrpSpPr>
            <p:cNvPr id="170" name="Groupe 169"/>
            <p:cNvGrpSpPr/>
            <p:nvPr/>
          </p:nvGrpSpPr>
          <p:grpSpPr>
            <a:xfrm>
              <a:off x="8336693" y="786296"/>
              <a:ext cx="160054" cy="1210609"/>
              <a:chOff x="8615857" y="1024644"/>
              <a:chExt cx="160054" cy="1210609"/>
            </a:xfrm>
          </p:grpSpPr>
          <p:sp>
            <p:nvSpPr>
              <p:cNvPr id="127" name="Ellipse 126"/>
              <p:cNvSpPr/>
              <p:nvPr/>
            </p:nvSpPr>
            <p:spPr>
              <a:xfrm>
                <a:off x="8616992" y="102464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A</a:t>
                </a:r>
                <a:endParaRPr lang="fr-FR" sz="1303" dirty="0"/>
              </a:p>
            </p:txBody>
          </p:sp>
          <p:sp>
            <p:nvSpPr>
              <p:cNvPr id="128" name="Ellipse 127"/>
              <p:cNvSpPr/>
              <p:nvPr/>
            </p:nvSpPr>
            <p:spPr>
              <a:xfrm>
                <a:off x="8616990" y="128761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B</a:t>
                </a:r>
                <a:endParaRPr lang="fr-FR" sz="1303" dirty="0"/>
              </a:p>
            </p:txBody>
          </p:sp>
          <p:sp>
            <p:nvSpPr>
              <p:cNvPr id="129" name="Ellipse 128"/>
              <p:cNvSpPr/>
              <p:nvPr/>
            </p:nvSpPr>
            <p:spPr>
              <a:xfrm>
                <a:off x="8615857" y="207633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E</a:t>
                </a:r>
                <a:endParaRPr lang="fr-FR" sz="1303" dirty="0"/>
              </a:p>
            </p:txBody>
          </p:sp>
          <p:sp>
            <p:nvSpPr>
              <p:cNvPr id="130" name="Ellipse 129"/>
              <p:cNvSpPr/>
              <p:nvPr/>
            </p:nvSpPr>
            <p:spPr>
              <a:xfrm>
                <a:off x="8616991" y="1550489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C</a:t>
                </a:r>
                <a:endParaRPr lang="fr-FR" sz="1303" dirty="0"/>
              </a:p>
            </p:txBody>
          </p:sp>
          <p:sp>
            <p:nvSpPr>
              <p:cNvPr id="131" name="Ellipse 130"/>
              <p:cNvSpPr/>
              <p:nvPr/>
            </p:nvSpPr>
            <p:spPr>
              <a:xfrm>
                <a:off x="8615858" y="1815180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D</a:t>
                </a:r>
                <a:endParaRPr lang="fr-FR" sz="1303" dirty="0"/>
              </a:p>
            </p:txBody>
          </p:sp>
        </p:grpSp>
        <p:grpSp>
          <p:nvGrpSpPr>
            <p:cNvPr id="157" name="Groupe 156"/>
            <p:cNvGrpSpPr/>
            <p:nvPr/>
          </p:nvGrpSpPr>
          <p:grpSpPr>
            <a:xfrm>
              <a:off x="8336693" y="2099140"/>
              <a:ext cx="160054" cy="1210609"/>
              <a:chOff x="8768257" y="1177044"/>
              <a:chExt cx="160054" cy="1210609"/>
            </a:xfrm>
          </p:grpSpPr>
          <p:sp>
            <p:nvSpPr>
              <p:cNvPr id="152" name="Ellipse 151"/>
              <p:cNvSpPr/>
              <p:nvPr/>
            </p:nvSpPr>
            <p:spPr>
              <a:xfrm>
                <a:off x="8769392" y="117704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F</a:t>
                </a:r>
                <a:endParaRPr lang="fr-FR" sz="1303" dirty="0"/>
              </a:p>
            </p:txBody>
          </p:sp>
          <p:sp>
            <p:nvSpPr>
              <p:cNvPr id="153" name="Ellipse 152"/>
              <p:cNvSpPr/>
              <p:nvPr/>
            </p:nvSpPr>
            <p:spPr>
              <a:xfrm>
                <a:off x="8769390" y="144001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G</a:t>
                </a:r>
                <a:endParaRPr lang="fr-FR" sz="1303" dirty="0"/>
              </a:p>
            </p:txBody>
          </p:sp>
          <p:sp>
            <p:nvSpPr>
              <p:cNvPr id="154" name="Ellipse 153"/>
              <p:cNvSpPr/>
              <p:nvPr/>
            </p:nvSpPr>
            <p:spPr>
              <a:xfrm>
                <a:off x="8768257" y="222873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J</a:t>
                </a:r>
                <a:endParaRPr lang="fr-FR" sz="1303" dirty="0"/>
              </a:p>
            </p:txBody>
          </p:sp>
          <p:sp>
            <p:nvSpPr>
              <p:cNvPr id="155" name="Ellipse 154"/>
              <p:cNvSpPr/>
              <p:nvPr/>
            </p:nvSpPr>
            <p:spPr>
              <a:xfrm>
                <a:off x="8769391" y="1702889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H</a:t>
                </a:r>
                <a:endParaRPr lang="fr-FR" sz="1303" dirty="0"/>
              </a:p>
            </p:txBody>
          </p:sp>
          <p:sp>
            <p:nvSpPr>
              <p:cNvPr id="156" name="Ellipse 155"/>
              <p:cNvSpPr/>
              <p:nvPr/>
            </p:nvSpPr>
            <p:spPr>
              <a:xfrm>
                <a:off x="8768258" y="1967580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I</a:t>
                </a:r>
                <a:endParaRPr lang="fr-FR" sz="1303" dirty="0"/>
              </a:p>
            </p:txBody>
          </p:sp>
        </p:grpSp>
        <p:grpSp>
          <p:nvGrpSpPr>
            <p:cNvPr id="158" name="Groupe 157"/>
            <p:cNvGrpSpPr/>
            <p:nvPr/>
          </p:nvGrpSpPr>
          <p:grpSpPr>
            <a:xfrm>
              <a:off x="8336693" y="3418956"/>
              <a:ext cx="160054" cy="1210609"/>
              <a:chOff x="8768257" y="1177044"/>
              <a:chExt cx="160054" cy="1210609"/>
            </a:xfrm>
          </p:grpSpPr>
          <p:sp>
            <p:nvSpPr>
              <p:cNvPr id="159" name="Ellipse 158"/>
              <p:cNvSpPr/>
              <p:nvPr/>
            </p:nvSpPr>
            <p:spPr>
              <a:xfrm>
                <a:off x="8769392" y="117704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K</a:t>
                </a:r>
                <a:endParaRPr lang="fr-FR" sz="1303" dirty="0"/>
              </a:p>
            </p:txBody>
          </p:sp>
          <p:sp>
            <p:nvSpPr>
              <p:cNvPr id="160" name="Ellipse 159"/>
              <p:cNvSpPr/>
              <p:nvPr/>
            </p:nvSpPr>
            <p:spPr>
              <a:xfrm>
                <a:off x="8769390" y="144001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L</a:t>
                </a:r>
                <a:endParaRPr lang="fr-FR" sz="1303" dirty="0"/>
              </a:p>
            </p:txBody>
          </p:sp>
          <p:sp>
            <p:nvSpPr>
              <p:cNvPr id="161" name="Ellipse 160"/>
              <p:cNvSpPr/>
              <p:nvPr/>
            </p:nvSpPr>
            <p:spPr>
              <a:xfrm>
                <a:off x="8768257" y="222873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/>
                  <a:t>O</a:t>
                </a:r>
              </a:p>
            </p:txBody>
          </p:sp>
          <p:sp>
            <p:nvSpPr>
              <p:cNvPr id="162" name="Ellipse 161"/>
              <p:cNvSpPr/>
              <p:nvPr/>
            </p:nvSpPr>
            <p:spPr>
              <a:xfrm>
                <a:off x="8769391" y="1702889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/>
                  <a:t>M</a:t>
                </a:r>
              </a:p>
            </p:txBody>
          </p:sp>
          <p:sp>
            <p:nvSpPr>
              <p:cNvPr id="163" name="Ellipse 162"/>
              <p:cNvSpPr/>
              <p:nvPr/>
            </p:nvSpPr>
            <p:spPr>
              <a:xfrm>
                <a:off x="8768258" y="1967580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/>
                  <a:t>N</a:t>
                </a:r>
              </a:p>
            </p:txBody>
          </p:sp>
        </p:grpSp>
        <p:grpSp>
          <p:nvGrpSpPr>
            <p:cNvPr id="164" name="Groupe 163"/>
            <p:cNvGrpSpPr/>
            <p:nvPr/>
          </p:nvGrpSpPr>
          <p:grpSpPr>
            <a:xfrm>
              <a:off x="8336693" y="4729005"/>
              <a:ext cx="160054" cy="1210609"/>
              <a:chOff x="8768257" y="1177044"/>
              <a:chExt cx="160054" cy="1210609"/>
            </a:xfrm>
          </p:grpSpPr>
          <p:sp>
            <p:nvSpPr>
              <p:cNvPr id="165" name="Ellipse 164"/>
              <p:cNvSpPr/>
              <p:nvPr/>
            </p:nvSpPr>
            <p:spPr>
              <a:xfrm>
                <a:off x="8769392" y="117704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P</a:t>
                </a:r>
                <a:endParaRPr lang="fr-FR" sz="1303" dirty="0"/>
              </a:p>
            </p:txBody>
          </p:sp>
          <p:sp>
            <p:nvSpPr>
              <p:cNvPr id="166" name="Ellipse 165"/>
              <p:cNvSpPr/>
              <p:nvPr/>
            </p:nvSpPr>
            <p:spPr>
              <a:xfrm>
                <a:off x="8769390" y="144001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Q</a:t>
                </a:r>
                <a:endParaRPr lang="fr-FR" sz="1303" dirty="0"/>
              </a:p>
            </p:txBody>
          </p:sp>
          <p:sp>
            <p:nvSpPr>
              <p:cNvPr id="167" name="Ellipse 166"/>
              <p:cNvSpPr/>
              <p:nvPr/>
            </p:nvSpPr>
            <p:spPr>
              <a:xfrm>
                <a:off x="8768257" y="222873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/>
                  <a:t>T</a:t>
                </a:r>
              </a:p>
            </p:txBody>
          </p:sp>
          <p:sp>
            <p:nvSpPr>
              <p:cNvPr id="168" name="Ellipse 167"/>
              <p:cNvSpPr/>
              <p:nvPr/>
            </p:nvSpPr>
            <p:spPr>
              <a:xfrm>
                <a:off x="8769391" y="1702889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R</a:t>
                </a:r>
                <a:endParaRPr lang="fr-FR" sz="1303" dirty="0"/>
              </a:p>
            </p:txBody>
          </p:sp>
          <p:sp>
            <p:nvSpPr>
              <p:cNvPr id="169" name="Ellipse 168"/>
              <p:cNvSpPr/>
              <p:nvPr/>
            </p:nvSpPr>
            <p:spPr>
              <a:xfrm>
                <a:off x="8768258" y="1967580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/>
                  <a:t>S</a:t>
                </a:r>
              </a:p>
            </p:txBody>
          </p:sp>
        </p:grpSp>
        <p:grpSp>
          <p:nvGrpSpPr>
            <p:cNvPr id="171" name="Groupe 170"/>
            <p:cNvGrpSpPr/>
            <p:nvPr/>
          </p:nvGrpSpPr>
          <p:grpSpPr>
            <a:xfrm>
              <a:off x="8342250" y="6048821"/>
              <a:ext cx="158921" cy="684764"/>
              <a:chOff x="8769390" y="1177044"/>
              <a:chExt cx="158921" cy="684764"/>
            </a:xfrm>
          </p:grpSpPr>
          <p:sp>
            <p:nvSpPr>
              <p:cNvPr id="172" name="Ellipse 171"/>
              <p:cNvSpPr/>
              <p:nvPr/>
            </p:nvSpPr>
            <p:spPr>
              <a:xfrm>
                <a:off x="8769392" y="117704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/>
                  <a:t>U</a:t>
                </a:r>
              </a:p>
            </p:txBody>
          </p:sp>
          <p:sp>
            <p:nvSpPr>
              <p:cNvPr id="173" name="Ellipse 172"/>
              <p:cNvSpPr/>
              <p:nvPr/>
            </p:nvSpPr>
            <p:spPr>
              <a:xfrm>
                <a:off x="8769390" y="1440014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/>
                  <a:t>V</a:t>
                </a:r>
              </a:p>
            </p:txBody>
          </p:sp>
          <p:sp>
            <p:nvSpPr>
              <p:cNvPr id="175" name="Ellipse 174"/>
              <p:cNvSpPr/>
              <p:nvPr/>
            </p:nvSpPr>
            <p:spPr>
              <a:xfrm>
                <a:off x="8769391" y="1702889"/>
                <a:ext cx="158919" cy="158919"/>
              </a:xfrm>
              <a:prstGeom prst="ellipse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numCol="1" spcCol="720000" rtlCol="0" anchor="ctr"/>
              <a:lstStyle/>
              <a:p>
                <a:pPr algn="ctr"/>
                <a:r>
                  <a:rPr lang="fr-FR" sz="1303" dirty="0" smtClean="0"/>
                  <a:t>W</a:t>
                </a:r>
                <a:endParaRPr lang="fr-FR" sz="1303" dirty="0"/>
              </a:p>
            </p:txBody>
          </p:sp>
        </p:grpSp>
      </p:grpSp>
      <p:grpSp>
        <p:nvGrpSpPr>
          <p:cNvPr id="212" name="Groupe 211"/>
          <p:cNvGrpSpPr/>
          <p:nvPr/>
        </p:nvGrpSpPr>
        <p:grpSpPr>
          <a:xfrm>
            <a:off x="7917727" y="1204309"/>
            <a:ext cx="2533385" cy="6034639"/>
            <a:chOff x="8316096" y="762541"/>
            <a:chExt cx="2533385" cy="6034639"/>
          </a:xfrm>
        </p:grpSpPr>
        <p:grpSp>
          <p:nvGrpSpPr>
            <p:cNvPr id="187" name="Groupe 186"/>
            <p:cNvGrpSpPr/>
            <p:nvPr/>
          </p:nvGrpSpPr>
          <p:grpSpPr>
            <a:xfrm>
              <a:off x="8316096" y="762541"/>
              <a:ext cx="2526958" cy="1297911"/>
              <a:chOff x="8316096" y="762541"/>
              <a:chExt cx="2526958" cy="1297911"/>
            </a:xfrm>
          </p:grpSpPr>
          <p:sp>
            <p:nvSpPr>
              <p:cNvPr id="181" name="ZoneTexte 180"/>
              <p:cNvSpPr txBox="1"/>
              <p:nvPr/>
            </p:nvSpPr>
            <p:spPr>
              <a:xfrm>
                <a:off x="8316097" y="762541"/>
                <a:ext cx="88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BICHAT APHP</a:t>
                </a:r>
              </a:p>
            </p:txBody>
          </p:sp>
          <p:sp>
            <p:nvSpPr>
              <p:cNvPr id="182" name="ZoneTexte 181"/>
              <p:cNvSpPr txBox="1"/>
              <p:nvPr/>
            </p:nvSpPr>
            <p:spPr>
              <a:xfrm>
                <a:off x="8316097" y="1026741"/>
                <a:ext cx="131599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BRETONNEAU APHP</a:t>
                </a:r>
              </a:p>
            </p:txBody>
          </p:sp>
          <p:sp>
            <p:nvSpPr>
              <p:cNvPr id="183" name="ZoneTexte 182"/>
              <p:cNvSpPr txBox="1"/>
              <p:nvPr/>
            </p:nvSpPr>
            <p:spPr>
              <a:xfrm>
                <a:off x="8316097" y="1288386"/>
                <a:ext cx="21653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LARIBOISIERE FERNAND WIDAL APHP</a:t>
                </a:r>
              </a:p>
            </p:txBody>
          </p:sp>
          <p:sp>
            <p:nvSpPr>
              <p:cNvPr id="184" name="ZoneTexte 183"/>
              <p:cNvSpPr txBox="1"/>
              <p:nvPr/>
            </p:nvSpPr>
            <p:spPr>
              <a:xfrm>
                <a:off x="8316097" y="1814231"/>
                <a:ext cx="1501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ROBERT-DEBRE APHP</a:t>
                </a:r>
              </a:p>
            </p:txBody>
          </p:sp>
          <p:sp>
            <p:nvSpPr>
              <p:cNvPr id="186" name="ZoneTexte 185"/>
              <p:cNvSpPr txBox="1"/>
              <p:nvPr/>
            </p:nvSpPr>
            <p:spPr>
              <a:xfrm>
                <a:off x="8316096" y="1555076"/>
                <a:ext cx="252695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ORL Fondation Ophtalmologique Rothschild</a:t>
                </a:r>
              </a:p>
            </p:txBody>
          </p:sp>
        </p:grpSp>
        <p:grpSp>
          <p:nvGrpSpPr>
            <p:cNvPr id="188" name="Groupe 187"/>
            <p:cNvGrpSpPr/>
            <p:nvPr/>
          </p:nvGrpSpPr>
          <p:grpSpPr>
            <a:xfrm>
              <a:off x="8321246" y="3406305"/>
              <a:ext cx="2526958" cy="1297911"/>
              <a:chOff x="8316096" y="762541"/>
              <a:chExt cx="2526958" cy="1297911"/>
            </a:xfrm>
          </p:grpSpPr>
          <p:sp>
            <p:nvSpPr>
              <p:cNvPr id="189" name="ZoneTexte 188"/>
              <p:cNvSpPr txBox="1"/>
              <p:nvPr/>
            </p:nvSpPr>
            <p:spPr>
              <a:xfrm>
                <a:off x="8316097" y="762541"/>
                <a:ext cx="211815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GH DIACONESSES CROIX ST SIMON</a:t>
                </a:r>
              </a:p>
            </p:txBody>
          </p:sp>
          <p:sp>
            <p:nvSpPr>
              <p:cNvPr id="190" name="ZoneTexte 189"/>
              <p:cNvSpPr txBox="1"/>
              <p:nvPr/>
            </p:nvSpPr>
            <p:spPr>
              <a:xfrm>
                <a:off x="8316097" y="1026741"/>
                <a:ext cx="131599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NECKER APHP</a:t>
                </a:r>
              </a:p>
            </p:txBody>
          </p:sp>
          <p:sp>
            <p:nvSpPr>
              <p:cNvPr id="191" name="ZoneTexte 190"/>
              <p:cNvSpPr txBox="1"/>
              <p:nvPr/>
            </p:nvSpPr>
            <p:spPr>
              <a:xfrm>
                <a:off x="8316097" y="1288386"/>
                <a:ext cx="21653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DIACONESSES</a:t>
                </a:r>
              </a:p>
            </p:txBody>
          </p:sp>
          <p:sp>
            <p:nvSpPr>
              <p:cNvPr id="192" name="ZoneTexte 191"/>
              <p:cNvSpPr txBox="1"/>
              <p:nvPr/>
            </p:nvSpPr>
            <p:spPr>
              <a:xfrm>
                <a:off x="8316097" y="1814231"/>
                <a:ext cx="1501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COGNACQ-JAY </a:t>
                </a:r>
              </a:p>
            </p:txBody>
          </p:sp>
          <p:sp>
            <p:nvSpPr>
              <p:cNvPr id="193" name="ZoneTexte 192"/>
              <p:cNvSpPr txBox="1"/>
              <p:nvPr/>
            </p:nvSpPr>
            <p:spPr>
              <a:xfrm>
                <a:off x="8316096" y="1555076"/>
                <a:ext cx="252695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GEORGES-POMPIDOU APHP</a:t>
                </a:r>
              </a:p>
            </p:txBody>
          </p:sp>
        </p:grpSp>
        <p:grpSp>
          <p:nvGrpSpPr>
            <p:cNvPr id="194" name="Groupe 193"/>
            <p:cNvGrpSpPr/>
            <p:nvPr/>
          </p:nvGrpSpPr>
          <p:grpSpPr>
            <a:xfrm>
              <a:off x="8316096" y="2094548"/>
              <a:ext cx="2526958" cy="1297911"/>
              <a:chOff x="8316096" y="762541"/>
              <a:chExt cx="2526958" cy="1297911"/>
            </a:xfrm>
          </p:grpSpPr>
          <p:sp>
            <p:nvSpPr>
              <p:cNvPr id="195" name="ZoneTexte 194"/>
              <p:cNvSpPr txBox="1"/>
              <p:nvPr/>
            </p:nvSpPr>
            <p:spPr>
              <a:xfrm>
                <a:off x="8316097" y="762541"/>
                <a:ext cx="137777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SAINT-LOUIS APHP</a:t>
                </a:r>
              </a:p>
            </p:txBody>
          </p:sp>
          <p:sp>
            <p:nvSpPr>
              <p:cNvPr id="196" name="ZoneTexte 195"/>
              <p:cNvSpPr txBox="1"/>
              <p:nvPr/>
            </p:nvSpPr>
            <p:spPr>
              <a:xfrm>
                <a:off x="8316097" y="1026741"/>
                <a:ext cx="131599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TENON APHP</a:t>
                </a:r>
              </a:p>
            </p:txBody>
          </p:sp>
          <p:sp>
            <p:nvSpPr>
              <p:cNvPr id="197" name="ZoneTexte 196"/>
              <p:cNvSpPr txBox="1"/>
              <p:nvPr/>
            </p:nvSpPr>
            <p:spPr>
              <a:xfrm>
                <a:off x="8316097" y="1288386"/>
                <a:ext cx="21653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HÔTEL-DIEU APHP</a:t>
                </a:r>
              </a:p>
            </p:txBody>
          </p:sp>
          <p:sp>
            <p:nvSpPr>
              <p:cNvPr id="198" name="ZoneTexte 197"/>
              <p:cNvSpPr txBox="1"/>
              <p:nvPr/>
            </p:nvSpPr>
            <p:spPr>
              <a:xfrm>
                <a:off x="8316097" y="1814231"/>
                <a:ext cx="1501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SAINT-ANTOINE APHP</a:t>
                </a:r>
              </a:p>
            </p:txBody>
          </p:sp>
          <p:sp>
            <p:nvSpPr>
              <p:cNvPr id="199" name="ZoneTexte 198"/>
              <p:cNvSpPr txBox="1"/>
              <p:nvPr/>
            </p:nvSpPr>
            <p:spPr>
              <a:xfrm>
                <a:off x="8316096" y="1555076"/>
                <a:ext cx="252695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CHNO DES QUINZE-VINGT</a:t>
                </a:r>
              </a:p>
            </p:txBody>
          </p:sp>
        </p:grpSp>
        <p:grpSp>
          <p:nvGrpSpPr>
            <p:cNvPr id="200" name="Groupe 199"/>
            <p:cNvGrpSpPr/>
            <p:nvPr/>
          </p:nvGrpSpPr>
          <p:grpSpPr>
            <a:xfrm>
              <a:off x="8322523" y="4724434"/>
              <a:ext cx="2526958" cy="1297911"/>
              <a:chOff x="8316096" y="762541"/>
              <a:chExt cx="2526958" cy="1297911"/>
            </a:xfrm>
          </p:grpSpPr>
          <p:sp>
            <p:nvSpPr>
              <p:cNvPr id="201" name="ZoneTexte 200"/>
              <p:cNvSpPr txBox="1"/>
              <p:nvPr/>
            </p:nvSpPr>
            <p:spPr>
              <a:xfrm>
                <a:off x="8316097" y="762541"/>
                <a:ext cx="100064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SAINT-JOSEPH</a:t>
                </a:r>
              </a:p>
            </p:txBody>
          </p:sp>
          <p:sp>
            <p:nvSpPr>
              <p:cNvPr id="202" name="ZoneTexte 201"/>
              <p:cNvSpPr txBox="1"/>
              <p:nvPr/>
            </p:nvSpPr>
            <p:spPr>
              <a:xfrm>
                <a:off x="8316097" y="1026741"/>
                <a:ext cx="131599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COCHIN APHP</a:t>
                </a:r>
              </a:p>
            </p:txBody>
          </p:sp>
          <p:sp>
            <p:nvSpPr>
              <p:cNvPr id="203" name="ZoneTexte 202"/>
              <p:cNvSpPr txBox="1"/>
              <p:nvPr/>
            </p:nvSpPr>
            <p:spPr>
              <a:xfrm>
                <a:off x="8316097" y="1288386"/>
                <a:ext cx="21653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PITIE-SALPETRIERE APHP</a:t>
                </a:r>
              </a:p>
            </p:txBody>
          </p:sp>
          <p:sp>
            <p:nvSpPr>
              <p:cNvPr id="204" name="ZoneTexte 203"/>
              <p:cNvSpPr txBox="1"/>
              <p:nvPr/>
            </p:nvSpPr>
            <p:spPr>
              <a:xfrm>
                <a:off x="8316097" y="1814231"/>
                <a:ext cx="1501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TROUSSEAU APHP</a:t>
                </a:r>
              </a:p>
            </p:txBody>
          </p:sp>
          <p:sp>
            <p:nvSpPr>
              <p:cNvPr id="205" name="ZoneTexte 204"/>
              <p:cNvSpPr txBox="1"/>
              <p:nvPr/>
            </p:nvSpPr>
            <p:spPr>
              <a:xfrm>
                <a:off x="8316096" y="1555076"/>
                <a:ext cx="252695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ROTHSCHILD</a:t>
                </a:r>
              </a:p>
            </p:txBody>
          </p:sp>
        </p:grpSp>
        <p:grpSp>
          <p:nvGrpSpPr>
            <p:cNvPr id="206" name="Groupe 205"/>
            <p:cNvGrpSpPr/>
            <p:nvPr/>
          </p:nvGrpSpPr>
          <p:grpSpPr>
            <a:xfrm>
              <a:off x="8316097" y="6025114"/>
              <a:ext cx="2465173" cy="772066"/>
              <a:chOff x="8316097" y="762541"/>
              <a:chExt cx="2465173" cy="772066"/>
            </a:xfrm>
          </p:grpSpPr>
          <p:sp>
            <p:nvSpPr>
              <p:cNvPr id="207" name="ZoneTexte 206"/>
              <p:cNvSpPr txBox="1"/>
              <p:nvPr/>
            </p:nvSpPr>
            <p:spPr>
              <a:xfrm>
                <a:off x="8316097" y="762541"/>
                <a:ext cx="246517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INSTITUT MUTUALISTE MONTSOURIS</a:t>
                </a:r>
              </a:p>
            </p:txBody>
          </p:sp>
          <p:sp>
            <p:nvSpPr>
              <p:cNvPr id="208" name="ZoneTexte 207"/>
              <p:cNvSpPr txBox="1"/>
              <p:nvPr/>
            </p:nvSpPr>
            <p:spPr>
              <a:xfrm>
                <a:off x="8316097" y="1026741"/>
                <a:ext cx="131599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CH SAINT-ANNE</a:t>
                </a:r>
              </a:p>
            </p:txBody>
          </p:sp>
          <p:sp>
            <p:nvSpPr>
              <p:cNvPr id="209" name="ZoneTexte 208"/>
              <p:cNvSpPr txBox="1"/>
              <p:nvPr/>
            </p:nvSpPr>
            <p:spPr>
              <a:xfrm>
                <a:off x="8316097" y="1288386"/>
                <a:ext cx="216533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 smtClean="0"/>
                  <a:t>FONDATION ROTHSCHILD</a:t>
                </a:r>
              </a:p>
            </p:txBody>
          </p:sp>
        </p:grpSp>
      </p:grpSp>
      <p:pic>
        <p:nvPicPr>
          <p:cNvPr id="122" name="Image 121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779" y="254093"/>
            <a:ext cx="1646319" cy="830256"/>
          </a:xfrm>
          <a:prstGeom prst="rect">
            <a:avLst/>
          </a:prstGeom>
        </p:spPr>
      </p:pic>
      <p:sp>
        <p:nvSpPr>
          <p:cNvPr id="123" name="Ellipse 122"/>
          <p:cNvSpPr/>
          <p:nvPr/>
        </p:nvSpPr>
        <p:spPr>
          <a:xfrm>
            <a:off x="444732" y="1135267"/>
            <a:ext cx="158919" cy="158919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24" name="ZoneTexte 123"/>
          <p:cNvSpPr txBox="1"/>
          <p:nvPr/>
        </p:nvSpPr>
        <p:spPr>
          <a:xfrm>
            <a:off x="603652" y="1096020"/>
            <a:ext cx="1164101" cy="8939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303"/>
              </a:spcBef>
            </a:pPr>
            <a:r>
              <a:rPr lang="fr-FR" sz="1014" dirty="0">
                <a:latin typeface="Century Gothic" panose="020B0502020202020204" pitchFamily="34" charset="0"/>
              </a:rPr>
              <a:t>Coordonnateur</a:t>
            </a:r>
          </a:p>
          <a:p>
            <a:pPr>
              <a:spcBef>
                <a:spcPts val="1303"/>
              </a:spcBef>
            </a:pPr>
            <a:r>
              <a:rPr lang="fr-FR" sz="1014" dirty="0">
                <a:latin typeface="Century Gothic" panose="020B0502020202020204" pitchFamily="34" charset="0"/>
              </a:rPr>
              <a:t>Constitutif</a:t>
            </a:r>
          </a:p>
          <a:p>
            <a:pPr>
              <a:spcBef>
                <a:spcPts val="1303"/>
              </a:spcBef>
            </a:pPr>
            <a:r>
              <a:rPr lang="fr-FR" sz="1014" dirty="0">
                <a:latin typeface="Century Gothic" panose="020B0502020202020204" pitchFamily="34" charset="0"/>
              </a:rPr>
              <a:t>Compétences</a:t>
            </a:r>
          </a:p>
        </p:txBody>
      </p:sp>
      <p:sp>
        <p:nvSpPr>
          <p:cNvPr id="125" name="Ellipse 124"/>
          <p:cNvSpPr/>
          <p:nvPr/>
        </p:nvSpPr>
        <p:spPr>
          <a:xfrm>
            <a:off x="444732" y="1450409"/>
            <a:ext cx="158919" cy="15891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26" name="Ellipse 125"/>
          <p:cNvSpPr/>
          <p:nvPr/>
        </p:nvSpPr>
        <p:spPr>
          <a:xfrm>
            <a:off x="444732" y="1772731"/>
            <a:ext cx="158919" cy="15891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3"/>
          </a:p>
        </p:txBody>
      </p:sp>
      <p:sp>
        <p:nvSpPr>
          <p:cNvPr id="132" name="ZoneTexte 131"/>
          <p:cNvSpPr txBox="1"/>
          <p:nvPr/>
        </p:nvSpPr>
        <p:spPr>
          <a:xfrm>
            <a:off x="382145" y="298606"/>
            <a:ext cx="4221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entury Gothic" panose="020B0502020202020204" pitchFamily="34" charset="0"/>
              </a:rPr>
              <a:t>Nom du CRMR :</a:t>
            </a:r>
          </a:p>
          <a:p>
            <a:endParaRPr lang="fr-FR" sz="1200" dirty="0">
              <a:latin typeface="Century Gothic" panose="020B0502020202020204" pitchFamily="34" charset="0"/>
            </a:endParaRPr>
          </a:p>
          <a:p>
            <a:r>
              <a:rPr lang="fr-FR" sz="1200" dirty="0" smtClean="0">
                <a:latin typeface="Century Gothic" panose="020B0502020202020204" pitchFamily="34" charset="0"/>
              </a:rPr>
              <a:t>Filière :</a:t>
            </a:r>
            <a:endParaRPr lang="fr-FR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3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947</TotalTime>
  <Words>295</Words>
  <Application>Microsoft Office PowerPoint</Application>
  <PresentationFormat>Personnalisé</PresentationFormat>
  <Paragraphs>140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  <vt:lpstr>Présentation PowerPoint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RICHARD Véronique</dc:creator>
  <cp:lastModifiedBy>VAUCHEL, Vincent (DGOS/SOUS-DIR PILOTAGE PERFORMANCE/PF4)</cp:lastModifiedBy>
  <cp:revision>104</cp:revision>
  <cp:lastPrinted>2021-04-23T13:51:42Z</cp:lastPrinted>
  <dcterms:created xsi:type="dcterms:W3CDTF">2021-04-19T17:09:14Z</dcterms:created>
  <dcterms:modified xsi:type="dcterms:W3CDTF">2022-07-27T10:27:20Z</dcterms:modified>
</cp:coreProperties>
</file>